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notesMasterIdLst>
    <p:notesMasterId r:id="rId70"/>
  </p:notesMasterIdLst>
  <p:handoutMasterIdLst>
    <p:handoutMasterId r:id="rId71"/>
  </p:handoutMasterIdLst>
  <p:sldIdLst>
    <p:sldId id="256" r:id="rId2"/>
    <p:sldId id="264" r:id="rId3"/>
    <p:sldId id="340" r:id="rId4"/>
    <p:sldId id="265" r:id="rId5"/>
    <p:sldId id="266" r:id="rId6"/>
    <p:sldId id="353" r:id="rId7"/>
    <p:sldId id="268" r:id="rId8"/>
    <p:sldId id="269" r:id="rId9"/>
    <p:sldId id="270" r:id="rId10"/>
    <p:sldId id="271" r:id="rId11"/>
    <p:sldId id="272" r:id="rId12"/>
    <p:sldId id="275" r:id="rId13"/>
    <p:sldId id="276" r:id="rId14"/>
    <p:sldId id="354" r:id="rId15"/>
    <p:sldId id="277" r:id="rId16"/>
    <p:sldId id="330" r:id="rId17"/>
    <p:sldId id="355" r:id="rId18"/>
    <p:sldId id="336" r:id="rId19"/>
    <p:sldId id="279" r:id="rId20"/>
    <p:sldId id="280" r:id="rId21"/>
    <p:sldId id="286" r:id="rId22"/>
    <p:sldId id="282" r:id="rId23"/>
    <p:sldId id="283" r:id="rId24"/>
    <p:sldId id="281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7" r:id="rId37"/>
    <p:sldId id="337" r:id="rId38"/>
    <p:sldId id="299" r:id="rId39"/>
    <p:sldId id="300" r:id="rId40"/>
    <p:sldId id="318" r:id="rId41"/>
    <p:sldId id="375" r:id="rId42"/>
    <p:sldId id="319" r:id="rId43"/>
    <p:sldId id="320" r:id="rId44"/>
    <p:sldId id="372" r:id="rId45"/>
    <p:sldId id="338" r:id="rId46"/>
    <p:sldId id="350" r:id="rId47"/>
    <p:sldId id="352" r:id="rId48"/>
    <p:sldId id="334" r:id="rId49"/>
    <p:sldId id="351" r:id="rId50"/>
    <p:sldId id="332" r:id="rId51"/>
    <p:sldId id="335" r:id="rId52"/>
    <p:sldId id="345" r:id="rId53"/>
    <p:sldId id="348" r:id="rId54"/>
    <p:sldId id="339" r:id="rId55"/>
    <p:sldId id="323" r:id="rId56"/>
    <p:sldId id="376" r:id="rId57"/>
    <p:sldId id="371" r:id="rId58"/>
    <p:sldId id="360" r:id="rId59"/>
    <p:sldId id="361" r:id="rId60"/>
    <p:sldId id="362" r:id="rId61"/>
    <p:sldId id="370" r:id="rId62"/>
    <p:sldId id="368" r:id="rId63"/>
    <p:sldId id="363" r:id="rId64"/>
    <p:sldId id="343" r:id="rId65"/>
    <p:sldId id="378" r:id="rId66"/>
    <p:sldId id="359" r:id="rId67"/>
    <p:sldId id="327" r:id="rId68"/>
    <p:sldId id="263" r:id="rId6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FCF"/>
    <a:srgbClr val="00B2B9"/>
    <a:srgbClr val="989EA3"/>
    <a:srgbClr val="A1B426"/>
    <a:srgbClr val="FDB713"/>
    <a:srgbClr val="AC1F2D"/>
    <a:srgbClr val="C3C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5" autoAdjust="0"/>
    <p:restoredTop sz="88673" autoAdjust="0"/>
  </p:normalViewPr>
  <p:slideViewPr>
    <p:cSldViewPr snapToGrid="0" snapToObjects="1">
      <p:cViewPr varScale="1">
        <p:scale>
          <a:sx n="50" d="100"/>
          <a:sy n="50" d="100"/>
        </p:scale>
        <p:origin x="933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93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FDCA6-9F89-4A1D-B849-856F87E192E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9E4E1-6CEF-4BB9-9287-4676A6A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20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B60209-EE51-4BE1-9056-7362929B031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39EC956-A493-46A8-BE6C-DFE4AC2D5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5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http://www.slideshare.net/GoudaEllabban/hospital-emergency-responseteamstriageforoptimaldisasterresponse</a:t>
            </a:r>
          </a:p>
          <a:p>
            <a:endParaRPr lang="en-US" dirty="0" smtClean="0"/>
          </a:p>
          <a:p>
            <a:r>
              <a:rPr lang="en-US" dirty="0" smtClean="0"/>
              <a:t>Http://www.academia.edu/4183159/Collaborative_emergency_management_and_national_emergency_management_network</a:t>
            </a:r>
          </a:p>
          <a:p>
            <a:endParaRPr lang="en-US" dirty="0" smtClean="0"/>
          </a:p>
          <a:p>
            <a:r>
              <a:rPr lang="en-US" dirty="0" smtClean="0"/>
              <a:t>Collaboration: whole community</a:t>
            </a:r>
            <a:r>
              <a:rPr lang="en-US" baseline="0" dirty="0" smtClean="0"/>
              <a:t> approach – FEMA???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60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Issues during Sandy and other issues</a:t>
            </a:r>
          </a:p>
          <a:p>
            <a:r>
              <a:rPr lang="en-US" dirty="0" smtClean="0"/>
              <a:t>Expansion from hospital to healthcare, more holistic than before,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2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5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National preparedness trended upward in most functional areas during 2013-15, except in environmental health</a:t>
            </a:r>
          </a:p>
          <a:p>
            <a:r>
              <a:rPr lang="en-US" b="1" dirty="0"/>
              <a:t>and in healthcare delivery.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85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http://www.slideshare.net/GoudaEllabban/hospital-emergency-responseteamstriageforoptimaldisasterresponse</a:t>
            </a:r>
          </a:p>
          <a:p>
            <a:endParaRPr lang="en-US" dirty="0" smtClean="0"/>
          </a:p>
          <a:p>
            <a:r>
              <a:rPr lang="en-US" dirty="0" smtClean="0"/>
              <a:t>Http://www.academia.edu/4183159/Collaborative_emergency_management_and_national_emergency_management_network</a:t>
            </a:r>
          </a:p>
          <a:p>
            <a:endParaRPr lang="en-US" dirty="0" smtClean="0"/>
          </a:p>
          <a:p>
            <a:r>
              <a:rPr lang="en-US" dirty="0" smtClean="0"/>
              <a:t>Collaboration: whole community</a:t>
            </a:r>
            <a:r>
              <a:rPr lang="en-US" baseline="0" dirty="0" smtClean="0"/>
              <a:t> approach – FEMA???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98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08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11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http://www.slideshare.net/GoudaEllabban/hospital-emergency-responseteamstriageforoptimaldisasterresponse</a:t>
            </a:r>
          </a:p>
          <a:p>
            <a:endParaRPr lang="en-US" dirty="0" smtClean="0"/>
          </a:p>
          <a:p>
            <a:r>
              <a:rPr lang="en-US" dirty="0" smtClean="0"/>
              <a:t>Http://www.academia.edu/4183159/Collaborative_emergency_management_and_national_emergency_management_network</a:t>
            </a:r>
          </a:p>
          <a:p>
            <a:endParaRPr lang="en-US" dirty="0" smtClean="0"/>
          </a:p>
          <a:p>
            <a:r>
              <a:rPr lang="en-US" dirty="0" smtClean="0"/>
              <a:t>Collaboration: whole community</a:t>
            </a:r>
            <a:r>
              <a:rPr lang="en-US" baseline="0" dirty="0" smtClean="0"/>
              <a:t> approach – FEMA???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6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Surveillance-</a:t>
            </a:r>
            <a:r>
              <a:rPr lang="en-US" baseline="0" dirty="0" smtClean="0"/>
              <a:t> a collaboration between different public health agencies to exchange syndromic data to improve situational awareness and responsiveness to hazardous events and disease outbreaks. </a:t>
            </a:r>
          </a:p>
          <a:p>
            <a:r>
              <a:rPr lang="en-US" baseline="0" dirty="0" smtClean="0"/>
              <a:t>Biosense- since 2011 Biosense focused on the expansion of situational awareness for all-hazards preparedness and response. Personnel use cloud-based platform and a secure integrated electronic health information system with standardized analytic tools to improve common awareness of health threats over time and across regional boundaries. </a:t>
            </a:r>
          </a:p>
          <a:p>
            <a:endParaRPr lang="en-US" baseline="0" dirty="0" smtClean="0"/>
          </a:p>
          <a:p>
            <a:r>
              <a:rPr lang="en-US" altLang="en-US" dirty="0"/>
              <a:t>Collaborative Community of Practice comprises of participants collaborate to advance the science and practice of syndromic surveillance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58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http://www.slideshare.net/GoudaEllabban/hospital-emergency-responseteamstriageforoptimaldisasterresponse</a:t>
            </a:r>
          </a:p>
          <a:p>
            <a:endParaRPr lang="en-US" dirty="0" smtClean="0"/>
          </a:p>
          <a:p>
            <a:r>
              <a:rPr lang="en-US" dirty="0" smtClean="0"/>
              <a:t>Http://www.academia.edu/4183159/Collaborative_emergency_management_and_national_emergency_management_network</a:t>
            </a:r>
          </a:p>
          <a:p>
            <a:endParaRPr lang="en-US" dirty="0" smtClean="0"/>
          </a:p>
          <a:p>
            <a:r>
              <a:rPr lang="en-US" dirty="0" smtClean="0"/>
              <a:t>Collaboration: whole community</a:t>
            </a:r>
            <a:r>
              <a:rPr lang="en-US" baseline="0" dirty="0" smtClean="0"/>
              <a:t> approach – FEMA???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14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http://www.slideshare.net/GoudaEllabban/hospital-emergency-responseteamstriageforoptimaldisasterresponse</a:t>
            </a:r>
          </a:p>
          <a:p>
            <a:endParaRPr lang="en-US" dirty="0" smtClean="0"/>
          </a:p>
          <a:p>
            <a:r>
              <a:rPr lang="en-US" dirty="0" smtClean="0"/>
              <a:t>Http://www.academia.edu/4183159/Collaborative_emergency_management_and_national_emergency_management_network</a:t>
            </a:r>
          </a:p>
          <a:p>
            <a:endParaRPr lang="en-US" dirty="0" smtClean="0"/>
          </a:p>
          <a:p>
            <a:r>
              <a:rPr lang="en-US" dirty="0" smtClean="0"/>
              <a:t>Collaboration: whole community</a:t>
            </a:r>
            <a:r>
              <a:rPr lang="en-US" baseline="0" dirty="0" smtClean="0"/>
              <a:t> approach – FEMA???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65465" y="4779692"/>
            <a:ext cx="6123701" cy="3910658"/>
          </a:xfrm>
          <a:prstGeom prst="rect">
            <a:avLst/>
          </a:prstGeom>
        </p:spPr>
        <p:txBody>
          <a:bodyPr lIns="100447" tIns="100447" rIns="100447" bIns="100447" anchor="t" anchorCtr="0">
            <a:noAutofit/>
          </a:bodyPr>
          <a:lstStyle/>
          <a:p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593850" y="1241425"/>
            <a:ext cx="4468813" cy="33512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2125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765465" y="4779692"/>
            <a:ext cx="6123701" cy="3910658"/>
          </a:xfrm>
          <a:prstGeom prst="rect">
            <a:avLst/>
          </a:prstGeom>
        </p:spPr>
        <p:txBody>
          <a:bodyPr lIns="100447" tIns="100447" rIns="100447" bIns="100447" anchor="t" anchorCtr="0">
            <a:noAutofit/>
          </a:bodyPr>
          <a:lstStyle/>
          <a:p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1593850" y="1241425"/>
            <a:ext cx="4468813" cy="33512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76052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2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7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4C1771-EE5B-47E8-9B1E-A2ADF902C49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900546" name="Rectangle 7"/>
          <p:cNvSpPr txBox="1">
            <a:spLocks noGrp="1" noChangeArrowheads="1"/>
          </p:cNvSpPr>
          <p:nvPr/>
        </p:nvSpPr>
        <p:spPr bwMode="auto">
          <a:xfrm>
            <a:off x="4243326" y="9280561"/>
            <a:ext cx="3244897" cy="48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89" tIns="49295" rIns="98589" bIns="49295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32FF0E3-4D10-4BCB-BF10-4338232CD52A}" type="slidenum">
              <a:rPr lang="en-US" altLang="en-US" sz="1200">
                <a:latin typeface="Times New Roman" pitchFamily="18" charset="0"/>
              </a:rPr>
              <a:pPr algn="r"/>
              <a:t>10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90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8429" y="4640281"/>
            <a:ext cx="5491363" cy="4396054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69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54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http://www.slideshare.net/GoudaEllabban/hospital-emergency-responseteamstriageforoptimaldisasterresponse</a:t>
            </a:r>
          </a:p>
          <a:p>
            <a:endParaRPr lang="en-US" dirty="0" smtClean="0"/>
          </a:p>
          <a:p>
            <a:r>
              <a:rPr lang="en-US" dirty="0" smtClean="0"/>
              <a:t>Http://www.academia.edu/4183159/Collaborative_emergency_management_and_national_emergency_management_network</a:t>
            </a:r>
          </a:p>
          <a:p>
            <a:endParaRPr lang="en-US" dirty="0" smtClean="0"/>
          </a:p>
          <a:p>
            <a:r>
              <a:rPr lang="en-US" dirty="0" smtClean="0"/>
              <a:t>Collaboration: whole community</a:t>
            </a:r>
            <a:r>
              <a:rPr lang="en-US" baseline="0" dirty="0" smtClean="0"/>
              <a:t> approach – FEMA???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49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60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HPP Program funding supports:</a:t>
            </a:r>
          </a:p>
          <a:p>
            <a:r>
              <a:rPr lang="en-US" dirty="0" smtClean="0"/>
              <a:t>– </a:t>
            </a:r>
            <a:r>
              <a:rPr lang="en-US" b="1" dirty="0" smtClean="0"/>
              <a:t>Improving Infrastructure: </a:t>
            </a:r>
            <a:r>
              <a:rPr lang="en-US" dirty="0" smtClean="0"/>
              <a:t>Awardees have used HPP Grants</a:t>
            </a:r>
            <a:r>
              <a:rPr lang="en-US" baseline="0" dirty="0" smtClean="0"/>
              <a:t> </a:t>
            </a:r>
            <a:r>
              <a:rPr lang="en-US" dirty="0" smtClean="0"/>
              <a:t>to improve the State, local, and territorial infrastructures that</a:t>
            </a:r>
            <a:r>
              <a:rPr lang="en-US" baseline="0" dirty="0" smtClean="0"/>
              <a:t> </a:t>
            </a:r>
            <a:r>
              <a:rPr lang="en-US" dirty="0" smtClean="0"/>
              <a:t>help hospitals and healthcare systems prepare for public health</a:t>
            </a:r>
            <a:r>
              <a:rPr lang="en-US" baseline="0" dirty="0" smtClean="0"/>
              <a:t> </a:t>
            </a:r>
            <a:r>
              <a:rPr lang="en-US" dirty="0" smtClean="0"/>
              <a:t>emergencies.</a:t>
            </a:r>
          </a:p>
          <a:p>
            <a:r>
              <a:rPr lang="en-US" dirty="0" smtClean="0"/>
              <a:t>– </a:t>
            </a:r>
            <a:r>
              <a:rPr lang="en-US" b="1" dirty="0" smtClean="0"/>
              <a:t>Capability based approach to planning: </a:t>
            </a:r>
            <a:r>
              <a:rPr lang="en-US" dirty="0" smtClean="0"/>
              <a:t>HPP funding is used</a:t>
            </a:r>
            <a:r>
              <a:rPr lang="en-US" baseline="0" dirty="0" smtClean="0"/>
              <a:t> </a:t>
            </a:r>
            <a:r>
              <a:rPr lang="en-US" dirty="0" smtClean="0"/>
              <a:t>to enhance healthcare system planning and response at the</a:t>
            </a:r>
            <a:r>
              <a:rPr lang="en-US" baseline="0" dirty="0" smtClean="0"/>
              <a:t> </a:t>
            </a:r>
            <a:r>
              <a:rPr lang="en-US" dirty="0" smtClean="0"/>
              <a:t>State, local, regional and territorial levels.</a:t>
            </a:r>
          </a:p>
          <a:p>
            <a:r>
              <a:rPr lang="en-US" dirty="0" smtClean="0"/>
              <a:t>– </a:t>
            </a:r>
            <a:r>
              <a:rPr lang="en-US" b="1" dirty="0" smtClean="0"/>
              <a:t>Coalitions: </a:t>
            </a:r>
            <a:r>
              <a:rPr lang="en-US" dirty="0" smtClean="0"/>
              <a:t>Serve as a multi-agency coordinating group that</a:t>
            </a:r>
            <a:r>
              <a:rPr lang="en-US" baseline="0" dirty="0" smtClean="0"/>
              <a:t> </a:t>
            </a:r>
            <a:r>
              <a:rPr lang="en-US" dirty="0" smtClean="0"/>
              <a:t>assists Emergency Management and Emergency Support</a:t>
            </a:r>
            <a:r>
              <a:rPr lang="en-US" baseline="0" dirty="0" smtClean="0"/>
              <a:t> </a:t>
            </a:r>
            <a:r>
              <a:rPr lang="en-US" dirty="0" smtClean="0"/>
              <a:t>Function (ESF) #8 with preparedness, response, recovery, and</a:t>
            </a:r>
            <a:r>
              <a:rPr lang="en-US" baseline="0" dirty="0" smtClean="0"/>
              <a:t> </a:t>
            </a:r>
            <a:r>
              <a:rPr lang="en-US" dirty="0" smtClean="0"/>
              <a:t>mitigation activities related to healthcare organization disaster</a:t>
            </a:r>
            <a:r>
              <a:rPr lang="en-US" baseline="0" dirty="0" smtClean="0"/>
              <a:t> </a:t>
            </a:r>
            <a:r>
              <a:rPr lang="en-US" dirty="0" smtClean="0"/>
              <a:t>operations.</a:t>
            </a:r>
          </a:p>
          <a:p>
            <a:endParaRPr lang="en-US" dirty="0" smtClean="0"/>
          </a:p>
          <a:p>
            <a:r>
              <a:rPr lang="en-US" i="1" dirty="0" smtClean="0"/>
              <a:t>demonstrating measurable and sustainable progress toward achieving public health and healthcare emergency preparedness capabilities that promote prepared and resilient communities – hospital and PH aligned cooperative agreement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C956-A493-46A8-BE6C-DFE4AC2D58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4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MC_COPH_cover_bkg_full_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721" y="657323"/>
            <a:ext cx="6480951" cy="3167843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500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6719" y="3825164"/>
            <a:ext cx="6595125" cy="688511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baseline="0">
                <a:solidFill>
                  <a:srgbClr val="FDB713"/>
                </a:solidFill>
                <a:latin typeface="Arial-BoldMT"/>
                <a:cs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Ali S. Khan, MD, MPH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Dean and Professor, UNMC College of Public Health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Retired Assistant Surgeon General, USPHS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627078" y="5882004"/>
            <a:ext cx="3360919" cy="873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UNMC_Dept_CoPH_Sec_4c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5" y="6017262"/>
            <a:ext cx="3396217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5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956666" y="395831"/>
            <a:ext cx="7606427" cy="1888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rgbClr val="AC1F2D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56666" y="2815390"/>
            <a:ext cx="7282211" cy="37565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lnSpc>
                <a:spcPct val="90000"/>
              </a:lnSpc>
              <a:spcBef>
                <a:spcPts val="0"/>
              </a:spcBef>
              <a:defRPr/>
            </a:lvl1pPr>
            <a:lvl2pPr rtl="0">
              <a:lnSpc>
                <a:spcPct val="90000"/>
              </a:lnSpc>
              <a:spcBef>
                <a:spcPts val="0"/>
              </a:spcBef>
              <a:defRPr/>
            </a:lvl2pPr>
            <a:lvl3pPr rtl="0">
              <a:lnSpc>
                <a:spcPct val="90000"/>
              </a:lnSpc>
              <a:spcBef>
                <a:spcPts val="0"/>
              </a:spcBef>
              <a:defRPr/>
            </a:lvl3pPr>
            <a:lvl4pPr rtl="0">
              <a:lnSpc>
                <a:spcPct val="90000"/>
              </a:lnSpc>
              <a:spcBef>
                <a:spcPts val="0"/>
              </a:spcBef>
              <a:defRPr/>
            </a:lvl4pPr>
            <a:lvl5pPr rtl="0">
              <a:lnSpc>
                <a:spcPct val="90000"/>
              </a:lnSpc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956666" y="2282646"/>
            <a:ext cx="7282213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65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8A61610-47C9-4794-9B44-0C0B96C64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9A6DA1F-77AB-4FF0-999D-E75D036C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4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6092" y="395833"/>
            <a:ext cx="8051817" cy="1359153"/>
          </a:xfrm>
        </p:spPr>
        <p:txBody>
          <a:bodyPr tIns="0" bIns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6092" y="1870511"/>
            <a:ext cx="8051817" cy="395031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46092" y="5936347"/>
            <a:ext cx="17387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10/26/2016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0483" y="5936346"/>
            <a:ext cx="518718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87667" y="5936347"/>
            <a:ext cx="111024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8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176" y="365167"/>
            <a:ext cx="8061649" cy="13591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719577" y="1877447"/>
            <a:ext cx="3883248" cy="3895426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541176" y="1882620"/>
            <a:ext cx="3920132" cy="3895427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41176" y="5936346"/>
            <a:ext cx="174854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10/26/2016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3333" y="5936347"/>
            <a:ext cx="503524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40638" y="5936347"/>
            <a:ext cx="12621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7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01650" y="1927225"/>
            <a:ext cx="8061325" cy="4443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1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MC_COPH_closing_bkg_full_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 userDrawn="1"/>
        </p:nvSpPr>
        <p:spPr>
          <a:xfrm>
            <a:off x="1495407" y="1976622"/>
            <a:ext cx="6073808" cy="1904929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descr="UNMC_Dept_CoPH_Sec_4c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07" y="2504414"/>
            <a:ext cx="5112850" cy="7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8A61610-47C9-4794-9B44-0C0B96C64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9A6DA1F-77AB-4FF0-999D-E75D036C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B647C-84B9-FA46-9788-B76DB03EBCFB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DE0686E-2222-874F-A13A-6338718FEC2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4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 anchor="t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13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F3F68E-ADAF-42EF-A440-63114269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72537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tent_bkg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1445" y="395833"/>
            <a:ext cx="8061649" cy="1359153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/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445" y="1882620"/>
            <a:ext cx="7730540" cy="4689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42" r:id="rId3"/>
    <p:sldLayoutId id="2147483744" r:id="rId4"/>
    <p:sldLayoutId id="2147483743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AC1F2D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om/url?sa=i&amp;rct=j&amp;q=&amp;esrc=s&amp;frm=1&amp;source=images&amp;cd=&amp;cad=rja&amp;uact=8&amp;ved=0CAcQjRw&amp;url=http://www.foxnews.com/health/2014/12/02/35-us-hospitals-designated-as-ebola-treatment-centers/&amp;ei=fPUFVZ_mJovmoATQ4oL4DA&amp;bvm=bv.88198703,d.cWc&amp;psig=AFQjCNGHCfjtPb7myGLK9Ues1pskNrbh6Q&amp;ust=1426540255093169" TargetMode="Externa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1.jpeg"/><Relationship Id="rId4" Type="http://schemas.openxmlformats.org/officeDocument/2006/relationships/image" Target="../media/image57.png"/><Relationship Id="rId9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emergency.cdc.gov/lrn/factsheet.asp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phl.org/aboutAPHL/publications/Documents/PHPR_Data_Exchange_Brief_62016.pdf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ghsagenda.org/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ailymail.co.uk/sciencetech/article-2636152/Watch-worlds-ships-sail-planets-oceans-REAL-TIME-Interactive-map-reveals-crowded-routes-taken-worlds-vessel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6722" y="394370"/>
            <a:ext cx="7484328" cy="1786856"/>
          </a:xfrm>
        </p:spPr>
        <p:txBody>
          <a:bodyPr/>
          <a:lstStyle/>
          <a:p>
            <a:pPr algn="ctr"/>
            <a:r>
              <a:rPr lang="en-US" dirty="0" smtClean="0"/>
              <a:t>Critical Elements of National Health Security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67507" y="3143848"/>
            <a:ext cx="6627080" cy="103370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Ali S. Khan, </a:t>
            </a:r>
            <a:r>
              <a:rPr lang="en-US" sz="2000" dirty="0" smtClean="0"/>
              <a:t>MD, </a:t>
            </a:r>
            <a:r>
              <a:rPr lang="en-US" sz="2000" dirty="0"/>
              <a:t>MPH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Dean and Professor, </a:t>
            </a:r>
            <a:r>
              <a:rPr lang="en-US" sz="2000" dirty="0"/>
              <a:t>UNMC College of Public Health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Retired Assistant </a:t>
            </a:r>
            <a:r>
              <a:rPr lang="en-US" sz="2000" dirty="0"/>
              <a:t>Surgeon </a:t>
            </a:r>
            <a:r>
              <a:rPr lang="en-US" sz="2000" dirty="0" smtClean="0"/>
              <a:t>General, USPHS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005750" y="4575597"/>
            <a:ext cx="304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November 3</a:t>
            </a:r>
            <a:r>
              <a:rPr lang="en-US" b="1" baseline="30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rd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, 2016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774" y="5744817"/>
            <a:ext cx="3846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Assessing the Threats to Public Health Workshop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Doha, Qatar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27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97" y="0"/>
            <a:ext cx="645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44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Health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51" y="1996168"/>
            <a:ext cx="3968759" cy="472467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Pandemics</a:t>
            </a:r>
          </a:p>
          <a:p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Bioterrorism (Biological, Nuclear, Radiological, and Chemical)</a:t>
            </a:r>
          </a:p>
          <a:p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Emerging Infections </a:t>
            </a:r>
          </a:p>
          <a:p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Natural Disasters</a:t>
            </a:r>
          </a:p>
          <a:p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Other Routine Public Health Threats</a:t>
            </a:r>
            <a:endParaRPr lang="en-US" sz="2000" dirty="0"/>
          </a:p>
        </p:txBody>
      </p:sp>
      <p:pic>
        <p:nvPicPr>
          <p:cNvPr id="4" name="Picture 3" descr="Creating Biological Defense Against Bioterrorism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12" y="138740"/>
            <a:ext cx="1652256" cy="1854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37" y="2137410"/>
            <a:ext cx="5019699" cy="47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vey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4" y="574206"/>
            <a:ext cx="8093383" cy="6070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005" y="6531429"/>
            <a:ext cx="6709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Source: www.emdat.be/natural-disasters-trends</a:t>
            </a:r>
            <a:endParaRPr lang="en-US" sz="1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282" y="440799"/>
            <a:ext cx="84716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AC1F2D"/>
                </a:solidFill>
                <a:latin typeface="+mj-lt"/>
              </a:rPr>
              <a:t>Natural Disasters Reported 1900-2011</a:t>
            </a:r>
            <a:endParaRPr lang="en-US" sz="3600" b="1" dirty="0">
              <a:solidFill>
                <a:srgbClr val="AC1F2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80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92" y="255156"/>
            <a:ext cx="8051817" cy="1359153"/>
          </a:xfrm>
        </p:spPr>
        <p:txBody>
          <a:bodyPr/>
          <a:lstStyle/>
          <a:p>
            <a:r>
              <a:rPr lang="en-US" dirty="0" smtClean="0"/>
              <a:t>Analysis of Regional Natural		 Disasters 	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60445" y="5691782"/>
            <a:ext cx="4309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In 2013, Asia was accounted for 47.3% of all global natural disasters and 90.13% of worldwide reported disaster victims.  </a:t>
            </a:r>
            <a:endParaRPr lang="en-US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1733550"/>
            <a:ext cx="9077325" cy="3390900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>
            <a:off x="5577840" y="5124450"/>
            <a:ext cx="251460" cy="567332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03545" y="4823460"/>
            <a:ext cx="400050" cy="278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337" y="6208251"/>
            <a:ext cx="3143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Guha</a:t>
            </a:r>
            <a:r>
              <a:rPr lang="en-US" sz="900" dirty="0" smtClean="0"/>
              <a:t>- Sapir D., </a:t>
            </a:r>
            <a:r>
              <a:rPr lang="en-US" sz="900" dirty="0" err="1" smtClean="0"/>
              <a:t>Hoyois</a:t>
            </a:r>
            <a:r>
              <a:rPr lang="en-US" sz="900" dirty="0" smtClean="0"/>
              <a:t> P., Below R. (2013) Annual Disaster Statistical Review 2013- The numbers and trends. </a:t>
            </a:r>
            <a:r>
              <a:rPr lang="en-US" sz="900" dirty="0"/>
              <a:t>Centre for Research on the Epidemiology of Disasters (CRED) </a:t>
            </a:r>
          </a:p>
        </p:txBody>
      </p:sp>
    </p:spTree>
    <p:extLst>
      <p:ext uri="{BB962C8B-B14F-4D97-AF65-F5344CB8AC3E}">
        <p14:creationId xmlns:p14="http://schemas.microsoft.com/office/powerpoint/2010/main" val="33116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86" y="1771649"/>
            <a:ext cx="5001463" cy="270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451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66" y="170504"/>
            <a:ext cx="8051817" cy="766217"/>
          </a:xfrm>
        </p:spPr>
        <p:txBody>
          <a:bodyPr/>
          <a:lstStyle/>
          <a:p>
            <a:r>
              <a:rPr lang="en-US" dirty="0" smtClean="0"/>
              <a:t>Bioterrorism</a:t>
            </a:r>
            <a:endParaRPr lang="en-US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52" y="5374439"/>
            <a:ext cx="1026423" cy="111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792" y="1086831"/>
            <a:ext cx="3921133" cy="4457700"/>
          </a:xfrm>
          <a:prstGeom prst="rect">
            <a:avLst/>
          </a:prstGeom>
          <a:noFill/>
        </p:spPr>
        <p:txBody>
          <a:bodyPr vert="horz" lIns="92075" tIns="46038" rIns="92075" bIns="46038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b="1" dirty="0" smtClean="0"/>
              <a:t>Bioterrorism Threats: 		</a:t>
            </a:r>
            <a:r>
              <a:rPr lang="en-US" altLang="en-US" sz="1800" b="1" dirty="0" smtClean="0"/>
              <a:t>Priority Biological Agents </a:t>
            </a:r>
          </a:p>
          <a:p>
            <a:endParaRPr lang="en-US" altLang="en-US" sz="1800" dirty="0" smtClean="0"/>
          </a:p>
          <a:p>
            <a:r>
              <a:rPr lang="en-US" altLang="en-US" sz="1800" dirty="0" smtClean="0"/>
              <a:t>Bacterial</a:t>
            </a:r>
          </a:p>
          <a:p>
            <a:pPr lvl="1"/>
            <a:r>
              <a:rPr lang="en-US" altLang="en-US" sz="1800" dirty="0" smtClean="0"/>
              <a:t>Anthrax</a:t>
            </a:r>
          </a:p>
          <a:p>
            <a:pPr lvl="1"/>
            <a:r>
              <a:rPr lang="en-US" altLang="en-US" sz="1800" dirty="0" smtClean="0"/>
              <a:t>Plague</a:t>
            </a:r>
          </a:p>
          <a:p>
            <a:pPr lvl="1"/>
            <a:r>
              <a:rPr lang="en-US" altLang="en-US" sz="1800" dirty="0" smtClean="0"/>
              <a:t>Tularemia</a:t>
            </a:r>
          </a:p>
          <a:p>
            <a:pPr lvl="1"/>
            <a:r>
              <a:rPr lang="en-US" altLang="en-US" sz="1800" dirty="0" err="1" smtClean="0"/>
              <a:t>Glanders</a:t>
            </a:r>
            <a:r>
              <a:rPr lang="en-US" altLang="en-US" sz="1800" dirty="0" smtClean="0"/>
              <a:t>/</a:t>
            </a:r>
            <a:r>
              <a:rPr lang="en-US" altLang="en-US" sz="1800" dirty="0" err="1" smtClean="0"/>
              <a:t>Melioidosis</a:t>
            </a:r>
            <a:endParaRPr lang="en-US" altLang="en-US" sz="1800" dirty="0" smtClean="0"/>
          </a:p>
          <a:p>
            <a:pPr lvl="1"/>
            <a:r>
              <a:rPr lang="en-US" altLang="en-US" sz="1800" dirty="0" smtClean="0"/>
              <a:t>Q fever</a:t>
            </a:r>
          </a:p>
          <a:p>
            <a:pPr lvl="1"/>
            <a:r>
              <a:rPr lang="en-US" altLang="en-US" sz="1800" dirty="0" smtClean="0"/>
              <a:t>Others</a:t>
            </a:r>
          </a:p>
          <a:p>
            <a:pPr lvl="2">
              <a:buSzPct val="60000"/>
            </a:pPr>
            <a:r>
              <a:rPr lang="en-US" altLang="en-US" sz="1800" dirty="0"/>
              <a:t>f</a:t>
            </a:r>
            <a:r>
              <a:rPr lang="en-US" altLang="en-US" sz="1800" dirty="0" smtClean="0"/>
              <a:t>ood-borne pathogens</a:t>
            </a:r>
          </a:p>
          <a:p>
            <a:pPr lvl="2">
              <a:buSzPct val="60000"/>
            </a:pPr>
            <a:r>
              <a:rPr lang="en-US" altLang="en-US" sz="1800" dirty="0" smtClean="0"/>
              <a:t>water-borne pathogens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276" y="5337313"/>
            <a:ext cx="8686799" cy="1192696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2000" i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altLang="en-US" sz="2000" i="1" dirty="0" smtClean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altLang="en-US" sz="2000" i="1" dirty="0">
                <a:solidFill>
                  <a:srgbClr val="FF0000"/>
                </a:solidFill>
                <a:latin typeface="+mj-lt"/>
              </a:rPr>
              <a:t>real test is </a:t>
            </a:r>
            <a:r>
              <a:rPr lang="en-US" altLang="en-US" sz="2000" b="1" i="1" u="sng" dirty="0">
                <a:solidFill>
                  <a:srgbClr val="FF0000"/>
                </a:solidFill>
                <a:latin typeface="+mj-lt"/>
              </a:rPr>
              <a:t>if</a:t>
            </a:r>
            <a:r>
              <a:rPr lang="en-US" altLang="en-US" sz="2000" i="1" dirty="0">
                <a:solidFill>
                  <a:srgbClr val="FF0000"/>
                </a:solidFill>
                <a:latin typeface="+mj-lt"/>
              </a:rPr>
              <a:t> and </a:t>
            </a:r>
            <a:r>
              <a:rPr lang="en-US" altLang="en-US" sz="2000" b="1" i="1" u="sng" dirty="0">
                <a:solidFill>
                  <a:srgbClr val="FF0000"/>
                </a:solidFill>
                <a:latin typeface="+mj-lt"/>
              </a:rPr>
              <a:t>when</a:t>
            </a:r>
            <a:r>
              <a:rPr lang="en-US" altLang="en-US" sz="2000" i="1" dirty="0">
                <a:solidFill>
                  <a:srgbClr val="FF0000"/>
                </a:solidFill>
                <a:latin typeface="+mj-lt"/>
              </a:rPr>
              <a:t> a biological event occurs!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775" y="6600825"/>
            <a:ext cx="8877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+mj-lt"/>
              </a:rPr>
              <a:t>Khan, Ali (2011) “Bioterrorism and Biowarfare”. Epi 562: Emerging Infectious Diseases. Rollins School of Public Health, Emory University</a:t>
            </a:r>
            <a:endParaRPr lang="en-US" sz="800" dirty="0">
              <a:latin typeface="+mj-lt"/>
            </a:endParaRPr>
          </a:p>
        </p:txBody>
      </p:sp>
      <p:pic>
        <p:nvPicPr>
          <p:cNvPr id="9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5374439"/>
            <a:ext cx="1026423" cy="111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Anthrax0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94" y="252964"/>
            <a:ext cx="1628125" cy="166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319" y="252964"/>
            <a:ext cx="1869590" cy="166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0983" y="1849211"/>
            <a:ext cx="138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+mj-lt"/>
              </a:rPr>
              <a:t>Anthrax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2" name="Picture 3" descr="jst90013f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8392" y="2851021"/>
            <a:ext cx="5095608" cy="149451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087038" y="4372359"/>
            <a:ext cx="138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+mj-lt"/>
              </a:rPr>
              <a:t>Plague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46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79" y="124633"/>
            <a:ext cx="8051817" cy="767045"/>
          </a:xfrm>
        </p:spPr>
        <p:txBody>
          <a:bodyPr/>
          <a:lstStyle/>
          <a:p>
            <a:r>
              <a:rPr lang="en-US" dirty="0"/>
              <a:t>Bioterrorism</a:t>
            </a:r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573545" y="998181"/>
            <a:ext cx="8051817" cy="4567272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altLang="en-US" sz="1800" b="1" dirty="0">
                <a:latin typeface="+mj-lt"/>
              </a:rPr>
              <a:t>Bioterrorism Threats: 		</a:t>
            </a:r>
            <a:r>
              <a:rPr lang="en-US" altLang="en-US" sz="1800" b="1" dirty="0" smtClean="0">
                <a:latin typeface="+mj-lt"/>
              </a:rPr>
              <a:t>									Priority </a:t>
            </a:r>
            <a:r>
              <a:rPr lang="en-US" altLang="en-US" sz="1800" b="1" dirty="0">
                <a:latin typeface="+mj-lt"/>
              </a:rPr>
              <a:t>Biological </a:t>
            </a:r>
            <a:r>
              <a:rPr lang="en-US" altLang="en-US" sz="1800" b="1" dirty="0" smtClean="0">
                <a:latin typeface="+mj-lt"/>
              </a:rPr>
              <a:t>Agents</a:t>
            </a:r>
          </a:p>
          <a:p>
            <a:pPr marL="457200" lvl="1" indent="0">
              <a:buNone/>
            </a:pPr>
            <a:endParaRPr lang="en-US" altLang="en-US" sz="800" b="1" dirty="0">
              <a:latin typeface="+mj-lt"/>
            </a:endParaRPr>
          </a:p>
          <a:p>
            <a:pPr lvl="1"/>
            <a:r>
              <a:rPr lang="en-US" altLang="en-US" sz="1800" dirty="0" smtClean="0">
                <a:latin typeface="+mj-lt"/>
              </a:rPr>
              <a:t>Viral</a:t>
            </a:r>
          </a:p>
          <a:p>
            <a:pPr lvl="2"/>
            <a:r>
              <a:rPr lang="en-US" altLang="en-US" sz="1800" dirty="0" smtClean="0">
                <a:latin typeface="+mj-lt"/>
              </a:rPr>
              <a:t>Smallpox</a:t>
            </a:r>
          </a:p>
          <a:p>
            <a:pPr lvl="2"/>
            <a:r>
              <a:rPr lang="en-US" altLang="en-US" sz="1800" dirty="0" smtClean="0">
                <a:latin typeface="+mj-lt"/>
              </a:rPr>
              <a:t>Viral Hemorrhagic Fevers</a:t>
            </a:r>
          </a:p>
          <a:p>
            <a:pPr lvl="2"/>
            <a:r>
              <a:rPr lang="en-US" altLang="en-US" sz="1800" dirty="0" smtClean="0">
                <a:latin typeface="+mj-lt"/>
              </a:rPr>
              <a:t>Viral Encephalitis</a:t>
            </a:r>
          </a:p>
          <a:p>
            <a:pPr lvl="1"/>
            <a:r>
              <a:rPr lang="en-US" altLang="en-US" sz="1800" dirty="0" smtClean="0">
                <a:latin typeface="+mj-lt"/>
              </a:rPr>
              <a:t>Toxins</a:t>
            </a:r>
          </a:p>
          <a:p>
            <a:pPr lvl="2"/>
            <a:r>
              <a:rPr lang="en-US" altLang="en-US" sz="1800" dirty="0" smtClean="0">
                <a:latin typeface="+mj-lt"/>
              </a:rPr>
              <a:t>Botulism</a:t>
            </a:r>
          </a:p>
          <a:p>
            <a:pPr lvl="2"/>
            <a:r>
              <a:rPr lang="en-US" altLang="en-US" sz="1800" dirty="0" smtClean="0">
                <a:latin typeface="+mj-lt"/>
              </a:rPr>
              <a:t>Ricin toxin</a:t>
            </a:r>
          </a:p>
        </p:txBody>
      </p:sp>
      <p:pic>
        <p:nvPicPr>
          <p:cNvPr id="5" name="Picture 3" descr="vaccinia mar 7 tw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73" y="486504"/>
            <a:ext cx="3382617" cy="25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824330" y="540668"/>
            <a:ext cx="2065964" cy="622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8085" y="5822309"/>
            <a:ext cx="2525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+mj-lt"/>
              </a:rPr>
              <a:t>Foodborne botulism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458" y="3497549"/>
            <a:ext cx="5067581" cy="196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hili sauce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87" y="3402947"/>
            <a:ext cx="1123019" cy="180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1" y="4092025"/>
            <a:ext cx="2517913" cy="24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arrots and Clostrd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04" y="5231213"/>
            <a:ext cx="1426574" cy="14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66136" y="3020228"/>
            <a:ext cx="1759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+mj-lt"/>
              </a:rPr>
              <a:t>Smallpox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8100" y="6643798"/>
            <a:ext cx="8877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+mj-lt"/>
              </a:rPr>
              <a:t>Khan, Ali (2011) “Bioterrorism and Biowarfare”. Epi 562: Emerging Infectious Diseases. Rollins School of Public Health, Emory University</a:t>
            </a:r>
            <a:endParaRPr lang="en-US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323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5" y="823965"/>
            <a:ext cx="6119752" cy="2932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35" y="3827219"/>
            <a:ext cx="5210510" cy="29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6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857250"/>
            <a:ext cx="685800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27" y="887219"/>
            <a:ext cx="7972745" cy="659272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4" y="1790700"/>
            <a:ext cx="8924925" cy="4495800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1. Health Security Threats and Drivers</a:t>
            </a:r>
          </a:p>
          <a:p>
            <a:pPr>
              <a:spcBef>
                <a:spcPts val="1800"/>
              </a:spcBef>
            </a:pPr>
            <a:r>
              <a:rPr lang="en-US" sz="3200" dirty="0" smtClean="0"/>
              <a:t>2. Key Components of U.S. Public Health 	Security</a:t>
            </a:r>
          </a:p>
          <a:p>
            <a:pPr marL="1200150" lvl="1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New approaches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to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health care preparedness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3. Bioterrorism Preparedness and Response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4. Nextgen health security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implelifecelebrations.com/wp-content/uploads/2014/08/prepare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83" y="627507"/>
            <a:ext cx="5546691" cy="554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3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857250"/>
            <a:ext cx="685800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27" y="887219"/>
            <a:ext cx="7972745" cy="659272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4" y="1790700"/>
            <a:ext cx="8924925" cy="4495800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endParaRPr lang="en-US" sz="3200" dirty="0" smtClean="0"/>
          </a:p>
          <a:p>
            <a:pPr>
              <a:spcBef>
                <a:spcPts val="1800"/>
              </a:spcBef>
            </a:pPr>
            <a:r>
              <a:rPr lang="en-US" sz="3200" dirty="0" smtClean="0"/>
              <a:t>1. Health Security Threats and Drivers</a:t>
            </a:r>
          </a:p>
          <a:p>
            <a:pPr>
              <a:spcBef>
                <a:spcPts val="1800"/>
              </a:spcBef>
            </a:pPr>
            <a:r>
              <a:rPr lang="en-US" sz="3200" dirty="0" smtClean="0"/>
              <a:t>2. Key Components of U.S. Public Health 	Security</a:t>
            </a:r>
          </a:p>
          <a:p>
            <a:pPr marL="1200150" lvl="1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3200" dirty="0" smtClean="0"/>
              <a:t>And new approaches </a:t>
            </a:r>
            <a:r>
              <a:rPr lang="en-US" sz="3200" dirty="0"/>
              <a:t>to </a:t>
            </a:r>
            <a:r>
              <a:rPr lang="en-US" sz="3200" dirty="0" smtClean="0"/>
              <a:t>health care preparedness</a:t>
            </a:r>
          </a:p>
          <a:p>
            <a:pPr>
              <a:spcBef>
                <a:spcPts val="1800"/>
              </a:spcBef>
            </a:pPr>
            <a:r>
              <a:rPr lang="en-US" sz="3200" dirty="0" smtClean="0"/>
              <a:t>3. Bioterrorism Preparedness and Response</a:t>
            </a:r>
          </a:p>
          <a:p>
            <a:pPr>
              <a:spcBef>
                <a:spcPts val="1800"/>
              </a:spcBef>
            </a:pPr>
            <a:r>
              <a:rPr lang="en-US" sz="3200" dirty="0" smtClean="0"/>
              <a:t>4. Nextgen health security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000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6092" y="305397"/>
            <a:ext cx="8038682" cy="135915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U.S. Doctrine: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The National Preparedness System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6092" y="2001139"/>
            <a:ext cx="8051817" cy="4490097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dirty="0" smtClean="0"/>
              <a:t>National Preparedness Goal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en-US" sz="2400" dirty="0"/>
              <a:t>A secure and resilient nation with the capabilities required across the whole community to 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</a:rPr>
              <a:t>prevent</a:t>
            </a:r>
            <a:r>
              <a:rPr lang="en-US" sz="2400" dirty="0"/>
              <a:t>,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protect</a:t>
            </a:r>
            <a:r>
              <a:rPr lang="en-US" sz="2400" dirty="0"/>
              <a:t> against,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mitigate</a:t>
            </a:r>
            <a:r>
              <a:rPr lang="en-US" sz="2400" dirty="0"/>
              <a:t>,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respond</a:t>
            </a:r>
            <a:r>
              <a:rPr lang="en-US" sz="2400" dirty="0"/>
              <a:t> to, and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recover</a:t>
            </a:r>
            <a:r>
              <a:rPr lang="en-US" sz="2400" dirty="0"/>
              <a:t> from the threats and hazards that pose the greatest risk. </a:t>
            </a: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dirty="0" smtClean="0"/>
              <a:t>National Preparedness System Description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dirty="0" smtClean="0"/>
              <a:t>National Preparedness Frameworks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dirty="0" smtClean="0"/>
              <a:t>National Planning Scenarios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dirty="0" smtClean="0"/>
              <a:t>National Incident Management System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dirty="0" smtClean="0"/>
              <a:t>National Preparedness Guide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106" y="349720"/>
            <a:ext cx="6578189" cy="86146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National Health Security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902" y="1754986"/>
            <a:ext cx="5719431" cy="4798214"/>
          </a:xfrm>
        </p:spPr>
        <p:txBody>
          <a:bodyPr>
            <a:norm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200" dirty="0" smtClean="0"/>
              <a:t>Critical Component of national security </a:t>
            </a:r>
          </a:p>
          <a:p>
            <a:pPr marL="1028700" lvl="1">
              <a:buFont typeface="Courier New"/>
              <a:buChar char="o"/>
            </a:pPr>
            <a:r>
              <a:rPr lang="en-US" sz="2000" dirty="0" smtClean="0"/>
              <a:t>Actively works 24/7, securing America from public health threats</a:t>
            </a:r>
          </a:p>
          <a:p>
            <a:pPr lvl="1" indent="0">
              <a:buNone/>
            </a:pPr>
            <a:endParaRPr lang="en-US" sz="20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200" dirty="0" smtClean="0"/>
              <a:t>Highlighted by 9/11 and reinforced by subsequent events (e.g. anthrax, SARS, H1N1, and </a:t>
            </a:r>
            <a:r>
              <a:rPr lang="en-US" sz="2200" i="1" dirty="0" smtClean="0"/>
              <a:t>Listeria</a:t>
            </a:r>
            <a:r>
              <a:rPr lang="en-US" sz="2200" dirty="0" smtClean="0"/>
              <a:t> outbreaks) </a:t>
            </a:r>
          </a:p>
          <a:p>
            <a:pPr marL="1085850" lvl="1" indent="-342900">
              <a:buFont typeface="Courier New"/>
              <a:buChar char="o"/>
            </a:pPr>
            <a:r>
              <a:rPr lang="en-US" sz="2000" dirty="0" smtClean="0"/>
              <a:t>2011 had record number of billion dollar natural disasters (12) </a:t>
            </a:r>
          </a:p>
          <a:p>
            <a:pPr lvl="1" indent="0">
              <a:buNone/>
            </a:pPr>
            <a:endParaRPr lang="en-US" sz="20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200" dirty="0" smtClean="0"/>
              <a:t>Relies heavily on community-wide efforts </a:t>
            </a:r>
          </a:p>
          <a:p>
            <a:pPr marL="1085850" lvl="1" indent="-342900">
              <a:buFont typeface="Courier New"/>
              <a:buChar char="o"/>
            </a:pPr>
            <a:r>
              <a:rPr lang="en-US" sz="2000" dirty="0" smtClean="0"/>
              <a:t>Government </a:t>
            </a:r>
            <a:r>
              <a:rPr lang="en-US" sz="2000" i="1" dirty="0" smtClean="0"/>
              <a:t>alone </a:t>
            </a:r>
            <a:r>
              <a:rPr lang="en-US" sz="2000" dirty="0" smtClean="0"/>
              <a:t>cannot be responsible for preparedness, response, and recovery </a:t>
            </a:r>
            <a:endParaRPr lang="en-US" sz="2000" dirty="0"/>
          </a:p>
          <a:p>
            <a:pPr marL="1028700" lvl="1">
              <a:buFont typeface="Courier New"/>
              <a:buChar char="o"/>
            </a:pPr>
            <a:endParaRPr lang="en-US" sz="2000" dirty="0"/>
          </a:p>
          <a:p>
            <a:pPr marL="1028700" lvl="1">
              <a:buFont typeface="Courier New"/>
              <a:buChar char="o"/>
            </a:pPr>
            <a:endParaRPr lang="en-US" sz="2000" dirty="0" smtClean="0"/>
          </a:p>
          <a:p>
            <a:pPr marL="1028700" lvl="1">
              <a:buFont typeface="Courier New"/>
              <a:buChar char="o"/>
            </a:pPr>
            <a:endParaRPr lang="en-US" sz="2000" dirty="0"/>
          </a:p>
          <a:p>
            <a:pPr lvl="1" indent="0">
              <a:buNone/>
            </a:pPr>
            <a:endParaRPr lang="en-US" sz="2000" dirty="0" smtClean="0"/>
          </a:p>
          <a:p>
            <a:pPr marL="1028700" lvl="1">
              <a:buFont typeface="Courier New"/>
              <a:buChar char="o"/>
            </a:pPr>
            <a:endParaRPr lang="en-US" sz="2000" dirty="0"/>
          </a:p>
        </p:txBody>
      </p:sp>
      <p:pic>
        <p:nvPicPr>
          <p:cNvPr id="4" name="Picture 3" descr="America Revealed: Utah's $1.5 billion cyber-security center under w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75" y="2693140"/>
            <a:ext cx="3165547" cy="23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4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6198"/>
            <a:ext cx="9144000" cy="68941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906" y="328705"/>
            <a:ext cx="8428333" cy="243541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National Preparedness Goal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050" dirty="0" smtClean="0">
                <a:solidFill>
                  <a:schemeClr val="tx1"/>
                </a:solidFill>
              </a:rPr>
              <a:t/>
            </a:r>
            <a:br>
              <a:rPr lang="en-US" sz="105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5 Mission Areas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3906" y="3585946"/>
            <a:ext cx="1628157" cy="433262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AC1F2D"/>
                </a:solidFill>
              </a:rPr>
              <a:t>1. Prevention</a:t>
            </a:r>
          </a:p>
        </p:txBody>
      </p:sp>
      <p:pic>
        <p:nvPicPr>
          <p:cNvPr id="2" name="Picture 1" descr="DHS-Natl-Prevention-Framework-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1" y="4153648"/>
            <a:ext cx="1483278" cy="1927621"/>
          </a:xfrm>
          <a:prstGeom prst="rect">
            <a:avLst/>
          </a:prstGeom>
        </p:spPr>
      </p:pic>
      <p:pic>
        <p:nvPicPr>
          <p:cNvPr id="3" name="Picture 2" descr="DHS-Natl-Mitigation-Framework-2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01" y="4153648"/>
            <a:ext cx="1476237" cy="1912471"/>
          </a:xfrm>
          <a:prstGeom prst="rect">
            <a:avLst/>
          </a:prstGeom>
        </p:spPr>
      </p:pic>
      <p:pic>
        <p:nvPicPr>
          <p:cNvPr id="4" name="Picture 3" descr="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11" y="4153648"/>
            <a:ext cx="1477953" cy="1912471"/>
          </a:xfrm>
          <a:prstGeom prst="rect">
            <a:avLst/>
          </a:prstGeom>
        </p:spPr>
      </p:pic>
      <p:pic>
        <p:nvPicPr>
          <p:cNvPr id="7" name="Picture 6" descr="2013_05_DHS_national_response_framework_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83" y="4150586"/>
            <a:ext cx="1479176" cy="1915533"/>
          </a:xfrm>
          <a:prstGeom prst="rect">
            <a:avLst/>
          </a:prstGeom>
        </p:spPr>
      </p:pic>
      <p:pic>
        <p:nvPicPr>
          <p:cNvPr id="9" name="Picture 8" descr="9756507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27" y="4150586"/>
            <a:ext cx="1477819" cy="1912471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2075411" y="3585946"/>
            <a:ext cx="1628157" cy="433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AC1F2D"/>
                </a:solidFill>
              </a:rPr>
              <a:t>2. Protection</a:t>
            </a:r>
          </a:p>
          <a:p>
            <a:endParaRPr lang="en-US" dirty="0" smtClean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3759664" y="3585978"/>
            <a:ext cx="1628157" cy="433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AC1F2D"/>
                </a:solidFill>
              </a:rPr>
              <a:t>3. Mitigation</a:t>
            </a:r>
          </a:p>
          <a:p>
            <a:endParaRPr lang="en-US" dirty="0" smtClean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5513062" y="3585946"/>
            <a:ext cx="1628157" cy="433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AC1F2D"/>
                </a:solidFill>
              </a:rPr>
              <a:t>4. Response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7273364" y="3585946"/>
            <a:ext cx="1628157" cy="433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AC1F2D"/>
                </a:solidFill>
              </a:rPr>
              <a:t>5. Recovery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88070" y="1389559"/>
            <a:ext cx="2" cy="791883"/>
          </a:xfrm>
          <a:prstGeom prst="straightConnector1">
            <a:avLst/>
          </a:prstGeom>
          <a:ln w="76200" cmpd="sng">
            <a:solidFill>
              <a:srgbClr val="AC1F2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2"/>
          </p:cNvCxnSpPr>
          <p:nvPr/>
        </p:nvCxnSpPr>
        <p:spPr>
          <a:xfrm flipH="1">
            <a:off x="1155436" y="2764117"/>
            <a:ext cx="3332637" cy="806856"/>
          </a:xfrm>
          <a:prstGeom prst="straightConnector1">
            <a:avLst/>
          </a:prstGeom>
          <a:ln>
            <a:solidFill>
              <a:srgbClr val="AC1F2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2"/>
          </p:cNvCxnSpPr>
          <p:nvPr/>
        </p:nvCxnSpPr>
        <p:spPr>
          <a:xfrm flipH="1">
            <a:off x="2963316" y="2764117"/>
            <a:ext cx="1524757" cy="806856"/>
          </a:xfrm>
          <a:prstGeom prst="straightConnector1">
            <a:avLst/>
          </a:prstGeom>
          <a:ln>
            <a:solidFill>
              <a:srgbClr val="AC1F2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2"/>
          </p:cNvCxnSpPr>
          <p:nvPr/>
        </p:nvCxnSpPr>
        <p:spPr>
          <a:xfrm>
            <a:off x="4488073" y="2764117"/>
            <a:ext cx="0" cy="806856"/>
          </a:xfrm>
          <a:prstGeom prst="straightConnector1">
            <a:avLst/>
          </a:prstGeom>
          <a:ln>
            <a:solidFill>
              <a:srgbClr val="AC1F2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" idx="2"/>
          </p:cNvCxnSpPr>
          <p:nvPr/>
        </p:nvCxnSpPr>
        <p:spPr>
          <a:xfrm>
            <a:off x="4488073" y="2764117"/>
            <a:ext cx="1657714" cy="806856"/>
          </a:xfrm>
          <a:prstGeom prst="straightConnector1">
            <a:avLst/>
          </a:prstGeom>
          <a:ln>
            <a:solidFill>
              <a:srgbClr val="AC1F2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2"/>
          </p:cNvCxnSpPr>
          <p:nvPr/>
        </p:nvCxnSpPr>
        <p:spPr>
          <a:xfrm>
            <a:off x="4488073" y="2764117"/>
            <a:ext cx="3495478" cy="806856"/>
          </a:xfrm>
          <a:prstGeom prst="straightConnector1">
            <a:avLst/>
          </a:prstGeom>
          <a:ln>
            <a:solidFill>
              <a:srgbClr val="AC1F2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2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 descr="Presidential Policy Directive (PPD-8)" title="Presidential Policy Directive (PPD-8)"/>
          <p:cNvSpPr>
            <a:spLocks noChangeArrowheads="1"/>
          </p:cNvSpPr>
          <p:nvPr/>
        </p:nvSpPr>
        <p:spPr bwMode="auto">
          <a:xfrm>
            <a:off x="181168" y="1371600"/>
            <a:ext cx="1410425" cy="44332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 eaLnBrk="0" hangingPunct="0"/>
            <a:endParaRPr lang="en-US" sz="1200" dirty="0" smtClean="0">
              <a:solidFill>
                <a:prstClr val="white"/>
              </a:solidFill>
            </a:endParaRPr>
          </a:p>
        </p:txBody>
      </p:sp>
      <p:sp>
        <p:nvSpPr>
          <p:cNvPr id="11" name="Rectangle 12" descr="National Health Security Preparedness Index" title="National Health Security Preparedness Index"/>
          <p:cNvSpPr>
            <a:spLocks noChangeArrowheads="1"/>
          </p:cNvSpPr>
          <p:nvPr/>
        </p:nvSpPr>
        <p:spPr bwMode="auto">
          <a:xfrm>
            <a:off x="2438400" y="990600"/>
            <a:ext cx="59436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45720" rIns="45720" anchor="ctr"/>
          <a:lstStyle/>
          <a:p>
            <a:r>
              <a:rPr lang="en-US" sz="2000" b="1" dirty="0">
                <a:solidFill>
                  <a:schemeClr val="bg2"/>
                </a:solidFill>
                <a:latin typeface="+mj-lt"/>
              </a:rPr>
              <a:t>PPD – 8 Core </a:t>
            </a:r>
            <a:r>
              <a:rPr lang="en-US" sz="2000" b="1" dirty="0" smtClean="0">
                <a:solidFill>
                  <a:schemeClr val="bg2"/>
                </a:solidFill>
                <a:latin typeface="+mj-lt"/>
              </a:rPr>
              <a:t>Capabilities</a:t>
            </a:r>
            <a:endParaRPr lang="en-US" sz="20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743" y="1524000"/>
            <a:ext cx="1219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prstClr val="white"/>
                </a:solidFill>
                <a:latin typeface="+mj-lt"/>
              </a:rPr>
              <a:t>Presidential Policy Directive </a:t>
            </a:r>
          </a:p>
          <a:p>
            <a:pPr algn="ctr"/>
            <a:r>
              <a:rPr lang="en-US" sz="1100" b="1" dirty="0" smtClean="0">
                <a:solidFill>
                  <a:prstClr val="white"/>
                </a:solidFill>
                <a:latin typeface="+mj-lt"/>
              </a:rPr>
              <a:t>PPD – 8:</a:t>
            </a:r>
          </a:p>
          <a:p>
            <a:pPr algn="ctr"/>
            <a:r>
              <a:rPr lang="en-US" sz="1100" b="1" dirty="0" smtClean="0">
                <a:solidFill>
                  <a:prstClr val="white"/>
                </a:solidFill>
                <a:latin typeface="+mj-lt"/>
              </a:rPr>
              <a:t>National</a:t>
            </a:r>
          </a:p>
          <a:p>
            <a:pPr algn="ctr"/>
            <a:r>
              <a:rPr lang="en-US" sz="1100" b="1" dirty="0" smtClean="0">
                <a:solidFill>
                  <a:prstClr val="white"/>
                </a:solidFill>
                <a:latin typeface="+mj-lt"/>
              </a:rPr>
              <a:t>Preparedness</a:t>
            </a:r>
            <a:endParaRPr lang="en-US" sz="11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2" name="Right Arrow 21" descr="Right Arrow" title="Right Arrow"/>
          <p:cNvSpPr/>
          <p:nvPr/>
        </p:nvSpPr>
        <p:spPr bwMode="auto">
          <a:xfrm>
            <a:off x="1657351" y="2907394"/>
            <a:ext cx="514349" cy="380999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32" name="Picture 3" descr="PPD-8" title="PPD-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 bwMode="auto">
          <a:xfrm>
            <a:off x="253456" y="2642021"/>
            <a:ext cx="1265845" cy="81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38821" y="3494038"/>
            <a:ext cx="1095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 eaLnBrk="0" hangingPunct="0">
              <a:lnSpc>
                <a:spcPct val="90000"/>
              </a:lnSpc>
            </a:pPr>
            <a:r>
              <a:rPr lang="en-US" sz="1000" dirty="0">
                <a:solidFill>
                  <a:prstClr val="white"/>
                </a:solidFill>
                <a:latin typeface="+mj-lt"/>
              </a:rPr>
              <a:t>National </a:t>
            </a:r>
            <a:r>
              <a:rPr lang="en-US" sz="1000" dirty="0" smtClean="0">
                <a:solidFill>
                  <a:prstClr val="white"/>
                </a:solidFill>
                <a:latin typeface="+mj-lt"/>
              </a:rPr>
              <a:t>Preparedness</a:t>
            </a:r>
          </a:p>
          <a:p>
            <a:pPr marL="114300" lvl="1" eaLnBrk="0" hangingPunct="0">
              <a:lnSpc>
                <a:spcPct val="90000"/>
              </a:lnSpc>
            </a:pPr>
            <a:r>
              <a:rPr lang="en-US" sz="1000" dirty="0" smtClean="0">
                <a:solidFill>
                  <a:prstClr val="white"/>
                </a:solidFill>
                <a:latin typeface="+mj-lt"/>
              </a:rPr>
              <a:t>Goal</a:t>
            </a:r>
          </a:p>
          <a:p>
            <a:pPr marL="114300" lvl="1" eaLnBrk="0" hangingPunct="0">
              <a:lnSpc>
                <a:spcPct val="90000"/>
              </a:lnSpc>
            </a:pPr>
            <a:endParaRPr lang="en-US" sz="1000" dirty="0">
              <a:solidFill>
                <a:prstClr val="white"/>
              </a:solidFill>
              <a:latin typeface="+mj-lt"/>
            </a:endParaRPr>
          </a:p>
          <a:p>
            <a:pPr marL="114300" lvl="1" eaLnBrk="0" hangingPunct="0">
              <a:lnSpc>
                <a:spcPct val="90000"/>
              </a:lnSpc>
            </a:pPr>
            <a:r>
              <a:rPr lang="en-US" sz="1000" dirty="0" smtClean="0">
                <a:solidFill>
                  <a:prstClr val="white"/>
                </a:solidFill>
                <a:latin typeface="+mj-lt"/>
              </a:rPr>
              <a:t>National </a:t>
            </a:r>
            <a:r>
              <a:rPr lang="en-US" sz="1000" dirty="0">
                <a:solidFill>
                  <a:prstClr val="white"/>
                </a:solidFill>
                <a:latin typeface="+mj-lt"/>
              </a:rPr>
              <a:t>Preparedness System</a:t>
            </a:r>
          </a:p>
          <a:p>
            <a:pPr marL="114300" lvl="1" eaLnBrk="0" hangingPunct="0">
              <a:lnSpc>
                <a:spcPct val="90000"/>
              </a:lnSpc>
            </a:pPr>
            <a:endParaRPr lang="en-US" sz="1000" dirty="0" smtClean="0">
              <a:solidFill>
                <a:prstClr val="white"/>
              </a:solidFill>
              <a:latin typeface="+mj-lt"/>
            </a:endParaRPr>
          </a:p>
          <a:p>
            <a:pPr marL="114300" lvl="1" eaLnBrk="0" hangingPunct="0">
              <a:lnSpc>
                <a:spcPct val="90000"/>
              </a:lnSpc>
            </a:pPr>
            <a:r>
              <a:rPr lang="en-US" sz="1000" dirty="0" smtClean="0">
                <a:solidFill>
                  <a:prstClr val="white"/>
                </a:solidFill>
                <a:latin typeface="+mj-lt"/>
              </a:rPr>
              <a:t>National </a:t>
            </a:r>
            <a:r>
              <a:rPr lang="en-US" sz="1000" dirty="0">
                <a:solidFill>
                  <a:prstClr val="white"/>
                </a:solidFill>
                <a:latin typeface="+mj-lt"/>
              </a:rPr>
              <a:t>Preparedness </a:t>
            </a:r>
            <a:r>
              <a:rPr lang="en-US" sz="1000" dirty="0" smtClean="0">
                <a:solidFill>
                  <a:prstClr val="white"/>
                </a:solidFill>
                <a:latin typeface="+mj-lt"/>
              </a:rPr>
              <a:t>Report</a:t>
            </a:r>
          </a:p>
          <a:p>
            <a:pPr marL="114300" lvl="1" eaLnBrk="0" hangingPunct="0">
              <a:lnSpc>
                <a:spcPct val="90000"/>
              </a:lnSpc>
            </a:pPr>
            <a:endParaRPr lang="en-US" sz="1000" dirty="0">
              <a:solidFill>
                <a:prstClr val="white"/>
              </a:solidFill>
              <a:latin typeface="+mj-lt"/>
            </a:endParaRPr>
          </a:p>
          <a:p>
            <a:pPr marL="114300" lvl="1" eaLnBrk="0" hangingPunct="0">
              <a:lnSpc>
                <a:spcPct val="90000"/>
              </a:lnSpc>
            </a:pPr>
            <a:r>
              <a:rPr lang="en-US" sz="1000" dirty="0" smtClean="0">
                <a:solidFill>
                  <a:prstClr val="white"/>
                </a:solidFill>
                <a:latin typeface="+mj-lt"/>
              </a:rPr>
              <a:t>A Campaign to Build and Sustain Preparedness</a:t>
            </a:r>
            <a:endParaRPr lang="en-US" sz="1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09800" y="1524000"/>
            <a:ext cx="1219200" cy="304800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PREVENT</a:t>
            </a:r>
            <a:endParaRPr lang="en-US" sz="1400" dirty="0">
              <a:latin typeface="+mj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09800" y="2286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Planning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09800" y="2590800"/>
            <a:ext cx="1219200" cy="3810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Public Information and Warning 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209800" y="2971800"/>
            <a:ext cx="1219200" cy="3810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Operational Coordination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09800" y="3352800"/>
            <a:ext cx="1219200" cy="3810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Forensics and Attribution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09800" y="3733800"/>
            <a:ext cx="1219200" cy="4572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Intelligence and Information Sharing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209800" y="4191000"/>
            <a:ext cx="1219200" cy="3810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Interdiction and Disruption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09800" y="4572000"/>
            <a:ext cx="1219200" cy="4572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Screening, Search and Detection  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505200" y="1524000"/>
            <a:ext cx="1219200" cy="3048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PROTECT</a:t>
            </a:r>
            <a:endParaRPr lang="en-US" sz="1400" dirty="0">
              <a:latin typeface="+mj-l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800600" y="1524000"/>
            <a:ext cx="1219200" cy="3048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MITIGATE</a:t>
            </a:r>
            <a:endParaRPr lang="en-US" sz="1400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096000" y="1524000"/>
            <a:ext cx="1219200" cy="3048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RESPOND</a:t>
            </a:r>
            <a:endParaRPr lang="en-US" sz="1400" dirty="0">
              <a:latin typeface="+mj-lt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391400" y="1524000"/>
            <a:ext cx="1219200" cy="3048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RECOVER</a:t>
            </a:r>
            <a:endParaRPr lang="en-US" sz="1400" dirty="0">
              <a:latin typeface="+mj-lt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505200" y="2286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Planning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05200" y="2590800"/>
            <a:ext cx="1219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Public Information and Warning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505200" y="3048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Operational Coordination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505200" y="3352800"/>
            <a:ext cx="1219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Access Control and Identity Verification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505200" y="3810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Cybersecurity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05200" y="4114800"/>
            <a:ext cx="1219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Intelligence and Information Sharing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505200" y="4572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Interdiction and Disruption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505200" y="4876800"/>
            <a:ext cx="12192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Physical Protective Measures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505200" y="5257800"/>
            <a:ext cx="12192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Risk Management for Protection Programs and Activities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505200" y="56388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Screening Search and Detection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505200" y="59436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Supply Chain Integrity and Security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800600" y="2286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Planning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800600" y="25908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Public Information and Warning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800600" y="28956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Operational Coordination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800600" y="32004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Community Resilience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800600" y="35052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Long-Term Vulnerability Reduction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800600" y="3810000"/>
            <a:ext cx="12192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Risk and Disaster Resilience Assessment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800600" y="4191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Threats and Hazard Identification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096000" y="2286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Planning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96000" y="25908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Public Information and Warning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096000" y="28956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Operational Coordination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096000" y="32004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Critical Transportation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096000" y="3505200"/>
            <a:ext cx="12192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Environmental Response/ Health and Safety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096000" y="38862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Fatality Management Services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096000" y="4191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Infrastructure Systems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096000" y="44958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Mass Care Services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096000" y="48006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Mass Search and Rescue Operations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096000" y="51054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On-Scene Security and Protection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096000" y="54102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Operational Communications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96000" y="5715000"/>
            <a:ext cx="12192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Public and Private Services and Resources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096000" y="6096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Public Health and Medical Services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096000" y="64008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Situational Assessment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391400" y="2286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Planning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391400" y="25908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Public Information and Warning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7391400" y="28956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Operational Coordination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391400" y="32004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Economic Recovery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391400" y="35052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Health and Social Services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391400" y="38100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Housing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391400" y="41148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Infrastructure Systems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391400" y="4419600"/>
            <a:ext cx="1219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dirty="0" smtClean="0">
                <a:solidFill>
                  <a:schemeClr val="tx2"/>
                </a:solidFill>
                <a:latin typeface="+mj-lt"/>
              </a:rPr>
              <a:t>Natural and Cultural Resources</a:t>
            </a:r>
            <a:endParaRPr lang="en-US" sz="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381000" y="69337"/>
            <a:ext cx="8051817" cy="59476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U.S. National Preparedness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04435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93" y="10763"/>
            <a:ext cx="8051817" cy="135915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Federal Response to Public Health		 Emergencies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27" y="1703603"/>
            <a:ext cx="5123331" cy="480129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National Response Framework (NRF)</a:t>
            </a:r>
          </a:p>
          <a:p>
            <a:endParaRPr lang="en-US" sz="1000" b="1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200" dirty="0" smtClean="0"/>
              <a:t>Identifies the roles and responsibilities of 28 federal agencies, including CDC, during federal disaster response operations </a:t>
            </a:r>
          </a:p>
          <a:p>
            <a:endParaRPr lang="en-US" sz="10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200" dirty="0" smtClean="0"/>
              <a:t>State and local governments have primary responsibility for incident response </a:t>
            </a:r>
          </a:p>
          <a:p>
            <a:pPr marL="1085850" lvl="1" indent="-342900">
              <a:buFont typeface="Courier New"/>
              <a:buChar char="o"/>
            </a:pPr>
            <a:r>
              <a:rPr lang="en-US" sz="2000" dirty="0" smtClean="0"/>
              <a:t>Federal assistance provided in accordance with the NRF and the Stafford Act if the event or incident exceeds their capabilities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942" y="1675598"/>
            <a:ext cx="3478058" cy="4495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" y="6504895"/>
            <a:ext cx="5063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https://training.fema.gov/hiedu/highref/national%20response%20framework-second%20ed-may%202013-natresp.pdf</a:t>
            </a:r>
          </a:p>
        </p:txBody>
      </p:sp>
    </p:spTree>
    <p:extLst>
      <p:ext uri="{BB962C8B-B14F-4D97-AF65-F5344CB8AC3E}">
        <p14:creationId xmlns:p14="http://schemas.microsoft.com/office/powerpoint/2010/main" val="28971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13" y="521591"/>
            <a:ext cx="8721969" cy="54958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National Incident Management System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41176" y="1487156"/>
            <a:ext cx="3920132" cy="5132386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What? </a:t>
            </a:r>
            <a:r>
              <a:rPr lang="en-US" sz="2000" dirty="0" smtClean="0"/>
              <a:t>... NIMS provides a consistent nationwide template</a:t>
            </a:r>
            <a:endParaRPr lang="en-US" sz="2000" dirty="0"/>
          </a:p>
          <a:p>
            <a:endParaRPr lang="en-US" sz="900" dirty="0" smtClean="0"/>
          </a:p>
          <a:p>
            <a:r>
              <a:rPr lang="en-US" sz="2000" b="1" dirty="0" smtClean="0"/>
              <a:t>Who? </a:t>
            </a:r>
            <a:r>
              <a:rPr lang="en-US" sz="2000" dirty="0" smtClean="0"/>
              <a:t>... to enable Federal, State, tribal, and local governments, the private sector, and non-governmental organizations to work together</a:t>
            </a:r>
            <a:endParaRPr lang="en-US" sz="2000" dirty="0"/>
          </a:p>
          <a:p>
            <a:endParaRPr lang="en-US" sz="900" dirty="0" smtClean="0"/>
          </a:p>
          <a:p>
            <a:r>
              <a:rPr lang="en-US" sz="2000" b="1" dirty="0" smtClean="0"/>
              <a:t>How? </a:t>
            </a:r>
            <a:r>
              <a:rPr lang="en-US" sz="2000" dirty="0" smtClean="0"/>
              <a:t>... to prepare for, prevent, respond to, recover from, and mitigate the effects of incidents, regardless of cause, size, location, or complexity</a:t>
            </a:r>
            <a:endParaRPr lang="en-US" sz="2000" dirty="0"/>
          </a:p>
          <a:p>
            <a:endParaRPr lang="en-US" sz="900" dirty="0" smtClean="0"/>
          </a:p>
          <a:p>
            <a:r>
              <a:rPr lang="en-US" sz="2000" b="1" dirty="0" smtClean="0"/>
              <a:t>Why? </a:t>
            </a:r>
            <a:r>
              <a:rPr lang="en-US" sz="2000" dirty="0" smtClean="0"/>
              <a:t>... in order to reduce the loss of life and property, and harm to the environment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29601" y="5911656"/>
            <a:ext cx="3073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FEMA – Understanding NIMS 700.A.  Jan 2012 </a:t>
            </a:r>
            <a:endParaRPr lang="en-US" sz="2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308" y="1882620"/>
            <a:ext cx="4468974" cy="402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92" y="244455"/>
            <a:ext cx="8051817" cy="114203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National Response Framework and CDC’s Role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092" y="1639398"/>
            <a:ext cx="4923459" cy="4665441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000" b="1" dirty="0" smtClean="0"/>
              <a:t>Department of Homeland Security </a:t>
            </a:r>
            <a:r>
              <a:rPr lang="en-US" sz="2000" dirty="0" smtClean="0"/>
              <a:t>has overall authority for emergency response activities, as laid out in the National Response Framework (NRF) </a:t>
            </a:r>
          </a:p>
          <a:p>
            <a:endParaRPr lang="en-US" sz="9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000" b="1" dirty="0" smtClean="0"/>
              <a:t>Department of Health and Human Services</a:t>
            </a:r>
            <a:r>
              <a:rPr lang="en-US" sz="2000" dirty="0" smtClean="0"/>
              <a:t>, under the NRF, has responsibility for public health and medical services (Emergency Support Function 8)</a:t>
            </a:r>
          </a:p>
          <a:p>
            <a:endParaRPr lang="en-US" sz="9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000" b="1" dirty="0" smtClean="0"/>
              <a:t>Centers for Disease Control and Prevention </a:t>
            </a:r>
            <a:r>
              <a:rPr lang="en-US" sz="2000" dirty="0" smtClean="0"/>
              <a:t>executes public health response activities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128" y="1497206"/>
            <a:ext cx="3570986" cy="4615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" y="6304840"/>
            <a:ext cx="5063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https://training.fema.gov/hiedu/highref/national%20response%20framework-second%20ed-may%202013-natresp.pdf</a:t>
            </a:r>
          </a:p>
        </p:txBody>
      </p:sp>
    </p:spTree>
    <p:extLst>
      <p:ext uri="{BB962C8B-B14F-4D97-AF65-F5344CB8AC3E}">
        <p14:creationId xmlns:p14="http://schemas.microsoft.com/office/powerpoint/2010/main" val="35383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23410" y="768077"/>
            <a:ext cx="4720590" cy="1359153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033902"/>
              </p:ext>
            </p:extLst>
          </p:nvPr>
        </p:nvGraphicFramePr>
        <p:xfrm>
          <a:off x="723901" y="1423951"/>
          <a:ext cx="3699510" cy="3843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510">
                  <a:extLst>
                    <a:ext uri="{9D8B030D-6E8A-4147-A177-3AD203B41FA5}">
                      <a16:colId xmlns:a16="http://schemas.microsoft.com/office/drawing/2014/main" xmlns="" val="3714971145"/>
                    </a:ext>
                  </a:extLst>
                </a:gridCol>
              </a:tblGrid>
              <a:tr h="52689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Public Health 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2165433"/>
                  </a:ext>
                </a:extLst>
              </a:tr>
              <a:tr h="10771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SNS: Strategic National Stockpile</a:t>
                      </a:r>
                    </a:p>
                    <a:p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9233367"/>
                  </a:ext>
                </a:extLst>
              </a:tr>
              <a:tr h="131724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EOC: Emergency Operations Center </a:t>
                      </a:r>
                    </a:p>
                    <a:p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5314406"/>
                  </a:ext>
                </a:extLst>
              </a:tr>
              <a:tr h="9220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State preparedness grants</a:t>
                      </a:r>
                    </a:p>
                    <a:p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745766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856312"/>
              </p:ext>
            </p:extLst>
          </p:nvPr>
        </p:nvGraphicFramePr>
        <p:xfrm>
          <a:off x="4423409" y="1423951"/>
          <a:ext cx="3653791" cy="38433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53791">
                  <a:extLst>
                    <a:ext uri="{9D8B030D-6E8A-4147-A177-3AD203B41FA5}">
                      <a16:colId xmlns:a16="http://schemas.microsoft.com/office/drawing/2014/main" xmlns="" val="1341841437"/>
                    </a:ext>
                  </a:extLst>
                </a:gridCol>
              </a:tblGrid>
              <a:tr h="4893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Medical Countermeasures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6348236"/>
                  </a:ext>
                </a:extLst>
              </a:tr>
              <a:tr h="10163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DHS: Department of Homeland Security 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8136794"/>
                  </a:ext>
                </a:extLst>
              </a:tr>
              <a:tr h="10163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NIH: National Institute of Health 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6593560"/>
                  </a:ext>
                </a:extLst>
              </a:tr>
              <a:tr h="13212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BARDA: Biomedical Advanced Research and Development Authority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798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1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09" y="1520914"/>
            <a:ext cx="8499060" cy="1452775"/>
          </a:xfrm>
        </p:spPr>
        <p:txBody>
          <a:bodyPr>
            <a:noAutofit/>
          </a:bodyPr>
          <a:lstStyle/>
          <a:p>
            <a:r>
              <a:rPr lang="en-US" sz="3600" dirty="0" smtClean="0"/>
              <a:t>Public Health Preparedness Capabilities: </a:t>
            </a:r>
            <a:br>
              <a:rPr lang="en-US" sz="36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National Standards </a:t>
            </a:r>
            <a:br>
              <a:rPr lang="en-US" sz="2800" dirty="0" smtClean="0"/>
            </a:br>
            <a:r>
              <a:rPr lang="en-US" sz="2800" dirty="0" smtClean="0"/>
              <a:t>for State and </a:t>
            </a:r>
            <a:br>
              <a:rPr lang="en-US" sz="2800" dirty="0" smtClean="0"/>
            </a:br>
            <a:r>
              <a:rPr lang="en-US" sz="2800" dirty="0" smtClean="0"/>
              <a:t>Local Planning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235"/>
          <a:stretch/>
        </p:blipFill>
        <p:spPr>
          <a:xfrm>
            <a:off x="4333763" y="1022401"/>
            <a:ext cx="4593067" cy="5603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5" y="6502441"/>
            <a:ext cx="40929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http://www.cdc.gov/phpr/capabilities/DSLR_capabilities_July.pdf</a:t>
            </a:r>
          </a:p>
        </p:txBody>
      </p:sp>
    </p:spTree>
    <p:extLst>
      <p:ext uri="{BB962C8B-B14F-4D97-AF65-F5344CB8AC3E}">
        <p14:creationId xmlns:p14="http://schemas.microsoft.com/office/powerpoint/2010/main" val="13915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6189" y="1127454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58" y="8734"/>
            <a:ext cx="8332254" cy="83177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There are </a:t>
            </a:r>
            <a:r>
              <a:rPr lang="en-US" sz="3600" i="1" dirty="0" smtClean="0"/>
              <a:t>15  </a:t>
            </a:r>
            <a:r>
              <a:rPr lang="en-US" sz="3600" dirty="0" smtClean="0"/>
              <a:t>Public Health Capabilities: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158" y="1144706"/>
            <a:ext cx="7943783" cy="460181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Community Preparedness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Community Recovery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Emergency Operations Coordination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Emergency Public Information and Warning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Fatality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Information Sharing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Mass Care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Medical Countermeasure Dispensing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Medical Material Management and Distribution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Medical Surge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Non-Pharmaceutical Interventions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Public Health Laboratory Testing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Public Health Surveillance and Epidemiology Investigation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Responder Safety and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Volunteer Management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3615" y="6570877"/>
            <a:ext cx="40929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http://www.cdc.gov/phpr/capabilities/DSLR_capabilities_July.pdf</a:t>
            </a:r>
          </a:p>
        </p:txBody>
      </p:sp>
    </p:spTree>
    <p:extLst>
      <p:ext uri="{BB962C8B-B14F-4D97-AF65-F5344CB8AC3E}">
        <p14:creationId xmlns:p14="http://schemas.microsoft.com/office/powerpoint/2010/main" val="2216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857250"/>
            <a:ext cx="685800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27" y="887219"/>
            <a:ext cx="7972745" cy="659272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4" y="1790700"/>
            <a:ext cx="8924925" cy="4495800"/>
          </a:xfrm>
        </p:spPr>
        <p:txBody>
          <a:bodyPr>
            <a:normAutofit/>
          </a:bodyPr>
          <a:lstStyle/>
          <a:p>
            <a:pPr marL="257175" indent="-257175">
              <a:spcBef>
                <a:spcPts val="1800"/>
              </a:spcBef>
              <a:buFont typeface="+mj-lt"/>
              <a:buAutoNum type="arabicPeriod"/>
            </a:pPr>
            <a:endParaRPr lang="en-US" sz="3200" dirty="0" smtClean="0"/>
          </a:p>
          <a:p>
            <a:pPr marL="257175" indent="-257175">
              <a:spcBef>
                <a:spcPts val="1800"/>
              </a:spcBef>
              <a:buFont typeface="+mj-lt"/>
              <a:buAutoNum type="arabicPeriod"/>
            </a:pPr>
            <a:r>
              <a:rPr lang="en-US" sz="3200" dirty="0" smtClean="0"/>
              <a:t> Health Security Threats and Drivers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2. Key Components of U.S. Public Health 	Security</a:t>
            </a:r>
          </a:p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New approaches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to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health care preparedness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3. Bioterrorism Preparedness and Response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4. Nextgen health security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81" y="294944"/>
            <a:ext cx="7831734" cy="8115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Hospital Preparedness Program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066" y="1573853"/>
            <a:ext cx="7831734" cy="4354673"/>
          </a:xfrm>
        </p:spPr>
        <p:txBody>
          <a:bodyPr>
            <a:normAutofit/>
          </a:bodyPr>
          <a:lstStyle/>
          <a:p>
            <a:r>
              <a:rPr lang="en-US" sz="2400" dirty="0"/>
              <a:t>Provides leadership and funding to </a:t>
            </a:r>
            <a:r>
              <a:rPr lang="en-US" sz="2400" dirty="0" smtClean="0"/>
              <a:t>states</a:t>
            </a:r>
            <a:r>
              <a:rPr lang="en-US" sz="2400" dirty="0"/>
              <a:t>, territories, </a:t>
            </a:r>
            <a:r>
              <a:rPr lang="en-US" sz="2400" dirty="0" smtClean="0"/>
              <a:t>and eligible </a:t>
            </a:r>
            <a:r>
              <a:rPr lang="en-US" sz="2400" dirty="0"/>
              <a:t>municipalities to improve surge capacity and </a:t>
            </a:r>
            <a:r>
              <a:rPr lang="en-US" sz="2400" dirty="0" smtClean="0"/>
              <a:t>to enhance community </a:t>
            </a:r>
            <a:r>
              <a:rPr lang="en-US" sz="2400" dirty="0"/>
              <a:t>and hospital preparedness for public </a:t>
            </a:r>
            <a:r>
              <a:rPr lang="en-US" sz="2400" dirty="0" smtClean="0"/>
              <a:t>health emergencies.</a:t>
            </a:r>
          </a:p>
          <a:p>
            <a:endParaRPr lang="en-US" sz="2200" dirty="0"/>
          </a:p>
          <a:p>
            <a:pPr marL="1085850" lvl="1" indent="-342900">
              <a:buFont typeface="Arial"/>
              <a:buChar char="•"/>
            </a:pPr>
            <a:r>
              <a:rPr lang="en-US" sz="2200" dirty="0" smtClean="0"/>
              <a:t>Promote prepared and resilient </a:t>
            </a:r>
            <a:r>
              <a:rPr lang="en-US" sz="2200" dirty="0"/>
              <a:t>c</a:t>
            </a:r>
            <a:r>
              <a:rPr lang="en-US" sz="2200" dirty="0" smtClean="0"/>
              <a:t>ommunities</a:t>
            </a:r>
          </a:p>
          <a:p>
            <a:pPr marL="1085850" lvl="1" indent="-342900">
              <a:buFont typeface="Arial"/>
              <a:buChar char="•"/>
            </a:pPr>
            <a:r>
              <a:rPr lang="en-US" sz="2200" dirty="0" smtClean="0"/>
              <a:t>Improve infrastructure</a:t>
            </a:r>
          </a:p>
          <a:p>
            <a:pPr marL="1085850" lvl="1" indent="-342900">
              <a:buFont typeface="Arial"/>
              <a:buChar char="•"/>
            </a:pPr>
            <a:r>
              <a:rPr lang="en-US" sz="2200" dirty="0" smtClean="0"/>
              <a:t>Capability-based approach to planning</a:t>
            </a:r>
          </a:p>
          <a:p>
            <a:pPr marL="1085850" lvl="1" indent="-342900">
              <a:buFont typeface="Arial"/>
              <a:buChar char="•"/>
            </a:pPr>
            <a:r>
              <a:rPr lang="en-US" sz="2200" dirty="0" smtClean="0"/>
              <a:t>Create coalitions </a:t>
            </a:r>
          </a:p>
          <a:p>
            <a:pPr marL="1085850" lvl="1" indent="-342900">
              <a:buFont typeface="Arial"/>
              <a:buChar char="•"/>
            </a:pPr>
            <a:r>
              <a:rPr lang="en-US" sz="2200" dirty="0" smtClean="0"/>
              <a:t>Hospital and Public Health are aligned with a cooperative agreement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066" y="6184232"/>
            <a:ext cx="7917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Source: http</a:t>
            </a:r>
            <a:r>
              <a:rPr lang="en-US" sz="1000" dirty="0">
                <a:latin typeface="+mj-lt"/>
              </a:rPr>
              <a:t>://www.phe.gov/preparedness/planning/hpp/pages/default.aspx</a:t>
            </a:r>
          </a:p>
        </p:txBody>
      </p:sp>
    </p:spTree>
    <p:extLst>
      <p:ext uri="{BB962C8B-B14F-4D97-AF65-F5344CB8AC3E}">
        <p14:creationId xmlns:p14="http://schemas.microsoft.com/office/powerpoint/2010/main" val="9872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99" y="1739210"/>
            <a:ext cx="7606427" cy="135915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Healthcare Preparedness Capabilities:</a:t>
            </a:r>
            <a:br>
              <a:rPr lang="en-US" sz="40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100" dirty="0" smtClean="0"/>
              <a:t>National Guidance </a:t>
            </a:r>
            <a:br>
              <a:rPr lang="en-US" sz="3100" dirty="0" smtClean="0"/>
            </a:br>
            <a:r>
              <a:rPr lang="en-US" sz="3100" dirty="0" smtClean="0"/>
              <a:t>for Healthcare System </a:t>
            </a:r>
            <a:br>
              <a:rPr lang="en-US" sz="3100" dirty="0" smtClean="0"/>
            </a:br>
            <a:r>
              <a:rPr lang="en-US" sz="3100" dirty="0" smtClean="0"/>
              <a:t>Preparedness</a:t>
            </a:r>
            <a:endParaRPr lang="en-US" sz="31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44" y="1148996"/>
            <a:ext cx="4085778" cy="5284721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6611779"/>
            <a:ext cx="7917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Source: http</a:t>
            </a:r>
            <a:r>
              <a:rPr lang="en-US" sz="1000" dirty="0">
                <a:latin typeface="+mj-lt"/>
              </a:rPr>
              <a:t>://www.phe.gov/preparedness/planning/hpp/pages/default.aspx</a:t>
            </a:r>
          </a:p>
        </p:txBody>
      </p:sp>
    </p:spTree>
    <p:extLst>
      <p:ext uri="{BB962C8B-B14F-4D97-AF65-F5344CB8AC3E}">
        <p14:creationId xmlns:p14="http://schemas.microsoft.com/office/powerpoint/2010/main" val="38632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435" y="80655"/>
            <a:ext cx="8626651" cy="1057146"/>
          </a:xfrm>
        </p:spPr>
        <p:txBody>
          <a:bodyPr>
            <a:noAutofit/>
          </a:bodyPr>
          <a:lstStyle/>
          <a:p>
            <a:r>
              <a:rPr lang="en-US" sz="3200" dirty="0" smtClean="0"/>
              <a:t>Public Health and Healthcare </a:t>
            </a:r>
            <a:r>
              <a:rPr lang="en-US" sz="3200" dirty="0"/>
              <a:t>P</a:t>
            </a:r>
            <a:r>
              <a:rPr lang="en-US" sz="3200" dirty="0" smtClean="0"/>
              <a:t>reparedness 	Have Eight Common </a:t>
            </a:r>
            <a:r>
              <a:rPr lang="en-US" sz="3200" dirty="0"/>
              <a:t>C</a:t>
            </a:r>
            <a:r>
              <a:rPr lang="en-US" sz="3200" dirty="0" smtClean="0"/>
              <a:t>apabilities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7" y="1533855"/>
            <a:ext cx="8299459" cy="5014257"/>
          </a:xfrm>
        </p:spPr>
      </p:pic>
    </p:spTree>
    <p:extLst>
      <p:ext uri="{BB962C8B-B14F-4D97-AF65-F5344CB8AC3E}">
        <p14:creationId xmlns:p14="http://schemas.microsoft.com/office/powerpoint/2010/main" val="24317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668" b="-667"/>
          <a:stretch/>
        </p:blipFill>
        <p:spPr>
          <a:xfrm>
            <a:off x="-12688" y="-101600"/>
            <a:ext cx="9569032" cy="6959601"/>
          </a:xfrm>
        </p:spPr>
      </p:pic>
    </p:spTree>
    <p:extLst>
      <p:ext uri="{BB962C8B-B14F-4D97-AF65-F5344CB8AC3E}">
        <p14:creationId xmlns:p14="http://schemas.microsoft.com/office/powerpoint/2010/main" val="41089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91" y="60219"/>
            <a:ext cx="8051817" cy="838607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3600" dirty="0" smtClean="0"/>
              <a:t>How the U.S Is Doing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092" y="1043709"/>
            <a:ext cx="8051817" cy="3756891"/>
          </a:xfrm>
        </p:spPr>
        <p:txBody>
          <a:bodyPr>
            <a:norm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b="1" dirty="0" smtClean="0"/>
              <a:t>The U.S. National Health Security Index</a:t>
            </a:r>
          </a:p>
          <a:p>
            <a:endParaRPr lang="en-US" sz="105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Overall National Preparedness Level:  6.7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3.6% average improvement across all domains since 2013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Preparedness by Domain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Health Security Surveillance:  7.5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Community Planning &amp; Engagement: 5.4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Incident &amp; Information Management:  8.4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Healthcare Delivery:  5.1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Countermeasure Management:  7.0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Environmental &amp; Occupational Health- 6.4 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29400"/>
            <a:ext cx="437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/>
              <a:t>http://nhspi.org/</a:t>
            </a:r>
          </a:p>
          <a:p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98" t="14788" r="2901" b="12381"/>
          <a:stretch/>
        </p:blipFill>
        <p:spPr>
          <a:xfrm>
            <a:off x="415636" y="4800600"/>
            <a:ext cx="8469746" cy="1616363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20846992">
            <a:off x="6368251" y="2899447"/>
            <a:ext cx="569999" cy="20574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744683">
            <a:off x="6394705" y="3383052"/>
            <a:ext cx="567622" cy="20574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21757" y="275189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Scored best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7805" y="3361989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Scored worst 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1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112" y="325675"/>
            <a:ext cx="6759872" cy="135915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U.S National Health Security		 Preparedness by Sta</a:t>
            </a:r>
            <a:r>
              <a:rPr lang="en-US" dirty="0" smtClean="0"/>
              <a:t>te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72190"/>
            <a:ext cx="437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NHSPI Executive Summary 2016 </a:t>
            </a:r>
            <a:r>
              <a:rPr lang="en-US" sz="1000" dirty="0"/>
              <a:t>http://nhspi.org/</a:t>
            </a:r>
          </a:p>
          <a:p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6" y="1872433"/>
            <a:ext cx="9004677" cy="419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92" y="202348"/>
            <a:ext cx="8051817" cy="135915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U.S. National Preparedness Trend, 	2013-2015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0" y="1805836"/>
            <a:ext cx="8768479" cy="4014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72190"/>
            <a:ext cx="437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NHSPI Executive Summary 2016 </a:t>
            </a:r>
            <a:r>
              <a:rPr lang="en-US" sz="1000" dirty="0"/>
              <a:t>http://nhspi.org/</a:t>
            </a:r>
          </a:p>
          <a:p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194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857250"/>
            <a:ext cx="685800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118" y="527614"/>
            <a:ext cx="7972745" cy="659272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4" y="1790700"/>
            <a:ext cx="8924925" cy="4495800"/>
          </a:xfrm>
        </p:spPr>
        <p:txBody>
          <a:bodyPr>
            <a:normAutofit/>
          </a:bodyPr>
          <a:lstStyle/>
          <a:p>
            <a:pPr marL="257175" indent="-257175">
              <a:spcBef>
                <a:spcPts val="180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 Health Security Threats and Drivers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2. Key Components of U.S. Public Health 	Security</a:t>
            </a:r>
          </a:p>
          <a:p>
            <a:pPr marL="1200150" lvl="1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3200" dirty="0" smtClean="0"/>
              <a:t>New approaches </a:t>
            </a:r>
            <a:r>
              <a:rPr lang="en-US" sz="3200" dirty="0"/>
              <a:t>to </a:t>
            </a:r>
            <a:r>
              <a:rPr lang="en-US" sz="3200" dirty="0" smtClean="0"/>
              <a:t>health care preparedness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3. Bioterrorism Preparedness and Response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4. Nextgen health security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9635"/>
            <a:ext cx="9144001" cy="806958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 smtClean="0"/>
              <a:t>New</a:t>
            </a:r>
            <a:r>
              <a:rPr lang="en-US" sz="4400" dirty="0" smtClean="0"/>
              <a:t> “Old Paradigm” </a:t>
            </a:r>
            <a:endParaRPr lang="en-US" sz="4400" dirty="0"/>
          </a:p>
        </p:txBody>
      </p:sp>
      <p:pic>
        <p:nvPicPr>
          <p:cNvPr id="9218" name="Picture 2" descr="http://a57.foxnews.com/global.fncstatic.com/static/managed/img/Health/876/493/ebola_hospitalexample2_reuters.jpg?ve=1&amp;tl=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061"/>
            <a:ext cx="9144000" cy="5145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68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783" y="175491"/>
            <a:ext cx="8051817" cy="68356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Nebraska Biocontainment Unit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56" y="1547238"/>
            <a:ext cx="5762344" cy="4691156"/>
          </a:xfrm>
        </p:spPr>
        <p:txBody>
          <a:bodyPr>
            <a:no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000" dirty="0" smtClean="0"/>
              <a:t>Opened in 2005 to care for patients with highly contagious infectious diseases</a:t>
            </a:r>
          </a:p>
          <a:p>
            <a:endParaRPr lang="en-US" sz="10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000" dirty="0" smtClean="0"/>
              <a:t>Negative air pressure in the entire unit</a:t>
            </a:r>
          </a:p>
          <a:p>
            <a:endParaRPr lang="en-US" sz="10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000" dirty="0" smtClean="0"/>
              <a:t>2 pass-through autoclaves</a:t>
            </a:r>
          </a:p>
          <a:p>
            <a:endParaRPr lang="en-US" sz="10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000" dirty="0" smtClean="0"/>
              <a:t>All volunteer staff</a:t>
            </a:r>
          </a:p>
          <a:p>
            <a:pPr marL="1085850" lvl="1" indent="-342900">
              <a:buFont typeface="Courier New"/>
              <a:buChar char="o"/>
            </a:pPr>
            <a:r>
              <a:rPr lang="en-US" sz="2000" dirty="0" smtClean="0"/>
              <a:t>Extensive interview process</a:t>
            </a:r>
          </a:p>
          <a:p>
            <a:pPr marL="1085850" lvl="1" indent="-342900">
              <a:buFont typeface="Courier New"/>
              <a:buChar char="o"/>
            </a:pPr>
            <a:r>
              <a:rPr lang="en-US" sz="2000" dirty="0" smtClean="0"/>
              <a:t>On-call 24 hours/day</a:t>
            </a:r>
          </a:p>
          <a:p>
            <a:pPr lvl="1" indent="0">
              <a:buNone/>
            </a:pPr>
            <a:endParaRPr lang="en-US" sz="10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000" dirty="0" smtClean="0"/>
              <a:t>Training and maintenance of skills</a:t>
            </a:r>
          </a:p>
          <a:p>
            <a:pPr marL="1085850" lvl="1" indent="-342900">
              <a:buFont typeface="Courier New"/>
              <a:buChar char="o"/>
            </a:pPr>
            <a:r>
              <a:rPr lang="en-US" sz="2000" dirty="0" smtClean="0"/>
              <a:t>Monthly staff meetings </a:t>
            </a:r>
          </a:p>
          <a:p>
            <a:pPr marL="1085850" lvl="1" indent="-342900">
              <a:buFont typeface="Courier New"/>
              <a:buChar char="o"/>
            </a:pPr>
            <a:r>
              <a:rPr lang="en-US" sz="2000" dirty="0" smtClean="0"/>
              <a:t>Quarterly drills </a:t>
            </a:r>
          </a:p>
          <a:p>
            <a:pPr marL="1085850" lvl="1" indent="-342900">
              <a:buFont typeface="Courier New"/>
              <a:buChar char="o"/>
            </a:pPr>
            <a:r>
              <a:rPr lang="en-US" sz="2000" dirty="0" smtClean="0"/>
              <a:t>Internal and external partners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264" y="2406219"/>
            <a:ext cx="3822700" cy="399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rotwnews.com/wp-content/uploads/2013/08/EM-PREPARE-Ready.g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r="7818"/>
          <a:stretch/>
        </p:blipFill>
        <p:spPr bwMode="auto">
          <a:xfrm>
            <a:off x="184935" y="625304"/>
            <a:ext cx="8766574" cy="541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0822" y="926411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08" y="203280"/>
            <a:ext cx="5606473" cy="1022314"/>
          </a:xfrm>
        </p:spPr>
        <p:txBody>
          <a:bodyPr>
            <a:noAutofit/>
          </a:bodyPr>
          <a:lstStyle/>
          <a:p>
            <a:r>
              <a:rPr lang="en-US" sz="3600" dirty="0" smtClean="0"/>
              <a:t>Healthcare Response to High-Hazard Pathogens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69" y="3420832"/>
            <a:ext cx="4193309" cy="20480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Blue Ribbon </a:t>
            </a:r>
            <a:r>
              <a:rPr lang="en-US" sz="2000" dirty="0"/>
              <a:t>P</a:t>
            </a:r>
            <a:r>
              <a:rPr lang="en-US" sz="2000" dirty="0" smtClean="0"/>
              <a:t>anel on Biodefense created 33 recommendations for biodefense preparedness in the United States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79" t="2659"/>
          <a:stretch/>
        </p:blipFill>
        <p:spPr>
          <a:xfrm>
            <a:off x="4968607" y="1140990"/>
            <a:ext cx="4027053" cy="6086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692" y="6455884"/>
            <a:ext cx="451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+mj-lt"/>
              </a:rPr>
              <a:t>http://www.biodefensestudy.org/</a:t>
            </a:r>
          </a:p>
        </p:txBody>
      </p:sp>
    </p:spTree>
    <p:extLst>
      <p:ext uri="{BB962C8B-B14F-4D97-AF65-F5344CB8AC3E}">
        <p14:creationId xmlns:p14="http://schemas.microsoft.com/office/powerpoint/2010/main" val="14180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70" y="0"/>
            <a:ext cx="4629803" cy="86009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Hospital Biodefense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498" y="1062182"/>
            <a:ext cx="8459938" cy="3805382"/>
          </a:xfrm>
        </p:spPr>
        <p:txBody>
          <a:bodyPr/>
          <a:lstStyle/>
          <a:p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Recommendation 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21:  Establish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biodefense hospital 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system</a:t>
            </a:r>
          </a:p>
          <a:p>
            <a:endParaRPr lang="en-US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Stratify </a:t>
            </a:r>
            <a:r>
              <a:rPr lang="en-US" sz="2000" dirty="0" smtClean="0"/>
              <a:t>hospitals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Increase levels of capacity to treat patients affected by bioterrorism and highly pathogenic infectious diseases</a:t>
            </a:r>
          </a:p>
          <a:p>
            <a:pPr lvl="1" indent="0">
              <a:buNone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Accreditation </a:t>
            </a:r>
            <a:r>
              <a:rPr lang="en-US" sz="2000" dirty="0"/>
              <a:t>standards for each </a:t>
            </a:r>
            <a:r>
              <a:rPr lang="en-US" sz="2000" dirty="0" smtClean="0"/>
              <a:t>stratum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Accreditation standards, certifications, and licensure associated 	              with each level</a:t>
            </a:r>
          </a:p>
          <a:p>
            <a:pPr lvl="1" indent="0">
              <a:buNone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Centers </a:t>
            </a:r>
            <a:r>
              <a:rPr lang="en-US" sz="2000" dirty="0"/>
              <a:t>for Medicare and Medicaid Services </a:t>
            </a:r>
            <a:r>
              <a:rPr lang="en-US" sz="2000" dirty="0" smtClean="0"/>
              <a:t>(CMS) funding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Associate funding with hospital’s ability to meet accreditation    standards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7" y="4969303"/>
            <a:ext cx="8857561" cy="18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9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336" y="157018"/>
            <a:ext cx="8179092" cy="11374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Other Recommendations from the National Blueprint for Biodefense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337" y="1599457"/>
            <a:ext cx="7090846" cy="495836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Recommendation 18:  Establish and utilize a standard process to develop and issue clinical infection control guidance for biological events.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Standardize the development of clinical infection control guidelines before biological events occur.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Institute a process for obtaining and incorporating feedback regarding clinical infection control guidelines during biological events.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Require training based on these guidelines. </a:t>
            </a:r>
          </a:p>
          <a:p>
            <a:pPr>
              <a:spcBef>
                <a:spcPts val="1200"/>
              </a:spcBef>
            </a:pPr>
            <a:endParaRPr lang="en-US" sz="11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18" y="2844799"/>
            <a:ext cx="1956465" cy="29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6967" y="95071"/>
            <a:ext cx="7026875" cy="66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638" y="87172"/>
            <a:ext cx="5679217" cy="70585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Ebola Online Training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16" y="1170474"/>
            <a:ext cx="6063786" cy="386334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63787" y="973566"/>
            <a:ext cx="3054210" cy="4423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354" y="4889986"/>
            <a:ext cx="3611433" cy="19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857250"/>
            <a:ext cx="685800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27" y="887219"/>
            <a:ext cx="7972745" cy="659272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4" y="1790700"/>
            <a:ext cx="8924925" cy="4495800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1. Health Security Threats and Drivers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2. Key Components of U.S. Public Health 	Security</a:t>
            </a:r>
          </a:p>
          <a:p>
            <a:pPr marL="1200150" lvl="1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New approaches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to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health care preparedness</a:t>
            </a:r>
          </a:p>
          <a:p>
            <a:pPr>
              <a:spcBef>
                <a:spcPts val="1800"/>
              </a:spcBef>
            </a:pPr>
            <a:r>
              <a:rPr lang="en-US" sz="3200" dirty="0" smtClean="0"/>
              <a:t>3. Bioterrorism Preparedness and Response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4. Nextgen health security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573" y="109330"/>
            <a:ext cx="6482734" cy="6321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639339"/>
            <a:ext cx="834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+mj-lt"/>
              </a:rPr>
              <a:t>http://www.nationaldefensemagazine.org/archive/2012/November/Pages/TopFiveThreatstoNationalSecurityintheComingDecade.aspx</a:t>
            </a:r>
          </a:p>
        </p:txBody>
      </p:sp>
    </p:spTree>
    <p:extLst>
      <p:ext uri="{BB962C8B-B14F-4D97-AF65-F5344CB8AC3E}">
        <p14:creationId xmlns:p14="http://schemas.microsoft.com/office/powerpoint/2010/main" val="392258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1"/>
          <p:cNvSpPr>
            <a:spLocks noChangeAspect="1" noChangeArrowheads="1" noTextEdit="1"/>
          </p:cNvSpPr>
          <p:nvPr/>
        </p:nvSpPr>
        <p:spPr bwMode="auto">
          <a:xfrm>
            <a:off x="76200" y="1473200"/>
            <a:ext cx="9448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5" name="Rectangle 13"/>
          <p:cNvSpPr>
            <a:spLocks noChangeArrowheads="1"/>
          </p:cNvSpPr>
          <p:nvPr/>
        </p:nvSpPr>
        <p:spPr bwMode="auto">
          <a:xfrm>
            <a:off x="1441450" y="2724150"/>
            <a:ext cx="134938" cy="2270125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6" name="Rectangle 14"/>
          <p:cNvSpPr>
            <a:spLocks noChangeArrowheads="1"/>
          </p:cNvSpPr>
          <p:nvPr/>
        </p:nvSpPr>
        <p:spPr bwMode="auto">
          <a:xfrm>
            <a:off x="1576388" y="3205163"/>
            <a:ext cx="134937" cy="1789112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Rectangle 15"/>
          <p:cNvSpPr>
            <a:spLocks noChangeArrowheads="1"/>
          </p:cNvSpPr>
          <p:nvPr/>
        </p:nvSpPr>
        <p:spPr bwMode="auto">
          <a:xfrm>
            <a:off x="1711325" y="3281363"/>
            <a:ext cx="134938" cy="1712912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8" name="Rectangle 16"/>
          <p:cNvSpPr>
            <a:spLocks noChangeArrowheads="1"/>
          </p:cNvSpPr>
          <p:nvPr/>
        </p:nvSpPr>
        <p:spPr bwMode="auto">
          <a:xfrm>
            <a:off x="1846263" y="4167188"/>
            <a:ext cx="153987" cy="8270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9" name="Rectangle 17"/>
          <p:cNvSpPr>
            <a:spLocks noChangeArrowheads="1"/>
          </p:cNvSpPr>
          <p:nvPr/>
        </p:nvSpPr>
        <p:spPr bwMode="auto">
          <a:xfrm>
            <a:off x="2000250" y="3513138"/>
            <a:ext cx="134938" cy="148113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0" name="Rectangle 18"/>
          <p:cNvSpPr>
            <a:spLocks noChangeArrowheads="1"/>
          </p:cNvSpPr>
          <p:nvPr/>
        </p:nvSpPr>
        <p:spPr bwMode="auto">
          <a:xfrm>
            <a:off x="2135188" y="3551238"/>
            <a:ext cx="133350" cy="144303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1" name="Rectangle 19"/>
          <p:cNvSpPr>
            <a:spLocks noChangeArrowheads="1"/>
          </p:cNvSpPr>
          <p:nvPr/>
        </p:nvSpPr>
        <p:spPr bwMode="auto">
          <a:xfrm>
            <a:off x="2268538" y="4013200"/>
            <a:ext cx="134937" cy="981075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2" name="Rectangle 20"/>
          <p:cNvSpPr>
            <a:spLocks noChangeArrowheads="1"/>
          </p:cNvSpPr>
          <p:nvPr/>
        </p:nvSpPr>
        <p:spPr bwMode="auto">
          <a:xfrm>
            <a:off x="2403475" y="4378325"/>
            <a:ext cx="134938" cy="61595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3" name="Rectangle 21"/>
          <p:cNvSpPr>
            <a:spLocks noChangeArrowheads="1"/>
          </p:cNvSpPr>
          <p:nvPr/>
        </p:nvSpPr>
        <p:spPr bwMode="auto">
          <a:xfrm>
            <a:off x="2538413" y="4532313"/>
            <a:ext cx="134937" cy="461962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4" name="Rectangle 22"/>
          <p:cNvSpPr>
            <a:spLocks noChangeArrowheads="1"/>
          </p:cNvSpPr>
          <p:nvPr/>
        </p:nvSpPr>
        <p:spPr bwMode="auto">
          <a:xfrm>
            <a:off x="2673350" y="4129088"/>
            <a:ext cx="134938" cy="8651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5" name="Rectangle 23"/>
          <p:cNvSpPr>
            <a:spLocks noChangeArrowheads="1"/>
          </p:cNvSpPr>
          <p:nvPr/>
        </p:nvSpPr>
        <p:spPr bwMode="auto">
          <a:xfrm>
            <a:off x="2808288" y="4456113"/>
            <a:ext cx="134937" cy="538162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6" name="Rectangle 24"/>
          <p:cNvSpPr>
            <a:spLocks noChangeArrowheads="1"/>
          </p:cNvSpPr>
          <p:nvPr/>
        </p:nvSpPr>
        <p:spPr bwMode="auto">
          <a:xfrm>
            <a:off x="2943225" y="4648200"/>
            <a:ext cx="153988" cy="346075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7" name="Rectangle 25"/>
          <p:cNvSpPr>
            <a:spLocks noChangeArrowheads="1"/>
          </p:cNvSpPr>
          <p:nvPr/>
        </p:nvSpPr>
        <p:spPr bwMode="auto">
          <a:xfrm>
            <a:off x="3097213" y="4878388"/>
            <a:ext cx="134937" cy="1158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8" name="Rectangle 26"/>
          <p:cNvSpPr>
            <a:spLocks noChangeArrowheads="1"/>
          </p:cNvSpPr>
          <p:nvPr/>
        </p:nvSpPr>
        <p:spPr bwMode="auto">
          <a:xfrm>
            <a:off x="3232150" y="4802188"/>
            <a:ext cx="133350" cy="1920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9" name="Rectangle 27"/>
          <p:cNvSpPr>
            <a:spLocks noChangeArrowheads="1"/>
          </p:cNvSpPr>
          <p:nvPr/>
        </p:nvSpPr>
        <p:spPr bwMode="auto">
          <a:xfrm>
            <a:off x="3365500" y="4724400"/>
            <a:ext cx="134938" cy="269875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0" name="Rectangle 28"/>
          <p:cNvSpPr>
            <a:spLocks noChangeArrowheads="1"/>
          </p:cNvSpPr>
          <p:nvPr/>
        </p:nvSpPr>
        <p:spPr bwMode="auto">
          <a:xfrm>
            <a:off x="3500438" y="4802188"/>
            <a:ext cx="134937" cy="1920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1" name="Rectangle 29"/>
          <p:cNvSpPr>
            <a:spLocks noChangeArrowheads="1"/>
          </p:cNvSpPr>
          <p:nvPr/>
        </p:nvSpPr>
        <p:spPr bwMode="auto">
          <a:xfrm>
            <a:off x="3635375" y="4918075"/>
            <a:ext cx="134938" cy="762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2" name="Rectangle 30"/>
          <p:cNvSpPr>
            <a:spLocks noChangeArrowheads="1"/>
          </p:cNvSpPr>
          <p:nvPr/>
        </p:nvSpPr>
        <p:spPr bwMode="auto">
          <a:xfrm>
            <a:off x="3770313" y="4878388"/>
            <a:ext cx="134937" cy="1158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3" name="Rectangle 31"/>
          <p:cNvSpPr>
            <a:spLocks noChangeArrowheads="1"/>
          </p:cNvSpPr>
          <p:nvPr/>
        </p:nvSpPr>
        <p:spPr bwMode="auto">
          <a:xfrm>
            <a:off x="3905250" y="4840288"/>
            <a:ext cx="134938" cy="1539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4" name="Rectangle 32"/>
          <p:cNvSpPr>
            <a:spLocks noChangeArrowheads="1"/>
          </p:cNvSpPr>
          <p:nvPr/>
        </p:nvSpPr>
        <p:spPr bwMode="auto">
          <a:xfrm>
            <a:off x="4040188" y="4918075"/>
            <a:ext cx="153987" cy="762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5" name="Rectangle 33"/>
          <p:cNvSpPr>
            <a:spLocks noChangeArrowheads="1"/>
          </p:cNvSpPr>
          <p:nvPr/>
        </p:nvSpPr>
        <p:spPr bwMode="auto">
          <a:xfrm>
            <a:off x="4194175" y="4802188"/>
            <a:ext cx="133350" cy="1920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6" name="Rectangle 34"/>
          <p:cNvSpPr>
            <a:spLocks noChangeArrowheads="1"/>
          </p:cNvSpPr>
          <p:nvPr/>
        </p:nvSpPr>
        <p:spPr bwMode="auto">
          <a:xfrm>
            <a:off x="4327525" y="4918075"/>
            <a:ext cx="134938" cy="762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7" name="Rectangle 35"/>
          <p:cNvSpPr>
            <a:spLocks noChangeArrowheads="1"/>
          </p:cNvSpPr>
          <p:nvPr/>
        </p:nvSpPr>
        <p:spPr bwMode="auto">
          <a:xfrm>
            <a:off x="4462463" y="4918075"/>
            <a:ext cx="134937" cy="762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8" name="Rectangle 36"/>
          <p:cNvSpPr>
            <a:spLocks noChangeArrowheads="1"/>
          </p:cNvSpPr>
          <p:nvPr/>
        </p:nvSpPr>
        <p:spPr bwMode="auto">
          <a:xfrm>
            <a:off x="4597400" y="4918075"/>
            <a:ext cx="134938" cy="762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19" name="Rectangle 37"/>
          <p:cNvSpPr>
            <a:spLocks noChangeArrowheads="1"/>
          </p:cNvSpPr>
          <p:nvPr/>
        </p:nvSpPr>
        <p:spPr bwMode="auto">
          <a:xfrm>
            <a:off x="4732338" y="4918075"/>
            <a:ext cx="134937" cy="762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0" name="Rectangle 38"/>
          <p:cNvSpPr>
            <a:spLocks noChangeArrowheads="1"/>
          </p:cNvSpPr>
          <p:nvPr/>
        </p:nvSpPr>
        <p:spPr bwMode="auto">
          <a:xfrm>
            <a:off x="4867275" y="4918075"/>
            <a:ext cx="134938" cy="762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1" name="Rectangle 39"/>
          <p:cNvSpPr>
            <a:spLocks noChangeArrowheads="1"/>
          </p:cNvSpPr>
          <p:nvPr/>
        </p:nvSpPr>
        <p:spPr bwMode="auto">
          <a:xfrm>
            <a:off x="5137150" y="4764088"/>
            <a:ext cx="153988" cy="2301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2" name="Rectangle 40"/>
          <p:cNvSpPr>
            <a:spLocks noChangeArrowheads="1"/>
          </p:cNvSpPr>
          <p:nvPr/>
        </p:nvSpPr>
        <p:spPr bwMode="auto">
          <a:xfrm>
            <a:off x="5424488" y="4956175"/>
            <a:ext cx="134937" cy="381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3" name="Rectangle 41"/>
          <p:cNvSpPr>
            <a:spLocks noChangeArrowheads="1"/>
          </p:cNvSpPr>
          <p:nvPr/>
        </p:nvSpPr>
        <p:spPr bwMode="auto">
          <a:xfrm>
            <a:off x="5964238" y="4956175"/>
            <a:ext cx="134937" cy="381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4" name="Rectangle 42"/>
          <p:cNvSpPr>
            <a:spLocks noChangeArrowheads="1"/>
          </p:cNvSpPr>
          <p:nvPr/>
        </p:nvSpPr>
        <p:spPr bwMode="auto">
          <a:xfrm>
            <a:off x="6521450" y="4918075"/>
            <a:ext cx="134938" cy="762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5" name="Rectangle 43"/>
          <p:cNvSpPr>
            <a:spLocks noChangeArrowheads="1"/>
          </p:cNvSpPr>
          <p:nvPr/>
        </p:nvSpPr>
        <p:spPr bwMode="auto">
          <a:xfrm>
            <a:off x="7061200" y="4956175"/>
            <a:ext cx="134938" cy="381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6" name="Rectangle 44"/>
          <p:cNvSpPr>
            <a:spLocks noChangeArrowheads="1"/>
          </p:cNvSpPr>
          <p:nvPr/>
        </p:nvSpPr>
        <p:spPr bwMode="auto">
          <a:xfrm>
            <a:off x="8158163" y="4956175"/>
            <a:ext cx="134937" cy="381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7" name="Rectangle 45"/>
          <p:cNvSpPr>
            <a:spLocks noChangeArrowheads="1"/>
          </p:cNvSpPr>
          <p:nvPr/>
        </p:nvSpPr>
        <p:spPr bwMode="auto">
          <a:xfrm>
            <a:off x="8293100" y="4129088"/>
            <a:ext cx="133350" cy="865187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8" name="Rectangle 46"/>
          <p:cNvSpPr>
            <a:spLocks noChangeArrowheads="1"/>
          </p:cNvSpPr>
          <p:nvPr/>
        </p:nvSpPr>
        <p:spPr bwMode="auto">
          <a:xfrm>
            <a:off x="8426450" y="4918075"/>
            <a:ext cx="153988" cy="762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29" name="Rectangle 47"/>
          <p:cNvSpPr>
            <a:spLocks noChangeArrowheads="1"/>
          </p:cNvSpPr>
          <p:nvPr/>
        </p:nvSpPr>
        <p:spPr bwMode="auto">
          <a:xfrm>
            <a:off x="8985250" y="4956175"/>
            <a:ext cx="134938" cy="3810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30" name="Line 48"/>
          <p:cNvSpPr>
            <a:spLocks noChangeShapeType="1"/>
          </p:cNvSpPr>
          <p:nvPr/>
        </p:nvSpPr>
        <p:spPr bwMode="auto">
          <a:xfrm>
            <a:off x="1441450" y="2338388"/>
            <a:ext cx="0" cy="2655887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1" name="Line 49"/>
          <p:cNvSpPr>
            <a:spLocks noChangeShapeType="1"/>
          </p:cNvSpPr>
          <p:nvPr/>
        </p:nvSpPr>
        <p:spPr bwMode="auto">
          <a:xfrm>
            <a:off x="1365250" y="4994275"/>
            <a:ext cx="76200" cy="0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2" name="Line 50"/>
          <p:cNvSpPr>
            <a:spLocks noChangeShapeType="1"/>
          </p:cNvSpPr>
          <p:nvPr/>
        </p:nvSpPr>
        <p:spPr bwMode="auto">
          <a:xfrm>
            <a:off x="1365250" y="4610100"/>
            <a:ext cx="76200" cy="0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3" name="Line 51"/>
          <p:cNvSpPr>
            <a:spLocks noChangeShapeType="1"/>
          </p:cNvSpPr>
          <p:nvPr/>
        </p:nvSpPr>
        <p:spPr bwMode="auto">
          <a:xfrm>
            <a:off x="1365250" y="4243388"/>
            <a:ext cx="76200" cy="0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4" name="Line 52"/>
          <p:cNvSpPr>
            <a:spLocks noChangeShapeType="1"/>
          </p:cNvSpPr>
          <p:nvPr/>
        </p:nvSpPr>
        <p:spPr bwMode="auto">
          <a:xfrm>
            <a:off x="1365250" y="3859213"/>
            <a:ext cx="76200" cy="0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5" name="Line 53"/>
          <p:cNvSpPr>
            <a:spLocks noChangeShapeType="1"/>
          </p:cNvSpPr>
          <p:nvPr/>
        </p:nvSpPr>
        <p:spPr bwMode="auto">
          <a:xfrm>
            <a:off x="1365250" y="3475038"/>
            <a:ext cx="76200" cy="0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6" name="Line 54"/>
          <p:cNvSpPr>
            <a:spLocks noChangeShapeType="1"/>
          </p:cNvSpPr>
          <p:nvPr/>
        </p:nvSpPr>
        <p:spPr bwMode="auto">
          <a:xfrm>
            <a:off x="1365250" y="3089275"/>
            <a:ext cx="76200" cy="0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7" name="Line 55"/>
          <p:cNvSpPr>
            <a:spLocks noChangeShapeType="1"/>
          </p:cNvSpPr>
          <p:nvPr/>
        </p:nvSpPr>
        <p:spPr bwMode="auto">
          <a:xfrm>
            <a:off x="1365250" y="2724150"/>
            <a:ext cx="76200" cy="0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8" name="Line 56"/>
          <p:cNvSpPr>
            <a:spLocks noChangeShapeType="1"/>
          </p:cNvSpPr>
          <p:nvPr/>
        </p:nvSpPr>
        <p:spPr bwMode="auto">
          <a:xfrm>
            <a:off x="1365250" y="2338388"/>
            <a:ext cx="76200" cy="0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9" name="Line 57"/>
          <p:cNvSpPr>
            <a:spLocks noChangeShapeType="1"/>
          </p:cNvSpPr>
          <p:nvPr/>
        </p:nvSpPr>
        <p:spPr bwMode="auto">
          <a:xfrm>
            <a:off x="1441450" y="4994275"/>
            <a:ext cx="7678738" cy="0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0" name="Line 58"/>
          <p:cNvSpPr>
            <a:spLocks noChangeShapeType="1"/>
          </p:cNvSpPr>
          <p:nvPr/>
        </p:nvSpPr>
        <p:spPr bwMode="auto">
          <a:xfrm flipV="1">
            <a:off x="14414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1" name="Line 59"/>
          <p:cNvSpPr>
            <a:spLocks noChangeShapeType="1"/>
          </p:cNvSpPr>
          <p:nvPr/>
        </p:nvSpPr>
        <p:spPr bwMode="auto">
          <a:xfrm flipV="1">
            <a:off x="157638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2" name="Line 60"/>
          <p:cNvSpPr>
            <a:spLocks noChangeShapeType="1"/>
          </p:cNvSpPr>
          <p:nvPr/>
        </p:nvSpPr>
        <p:spPr bwMode="auto">
          <a:xfrm flipV="1">
            <a:off x="171132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3" name="Line 61"/>
          <p:cNvSpPr>
            <a:spLocks noChangeShapeType="1"/>
          </p:cNvSpPr>
          <p:nvPr/>
        </p:nvSpPr>
        <p:spPr bwMode="auto">
          <a:xfrm flipV="1">
            <a:off x="184626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4" name="Line 62"/>
          <p:cNvSpPr>
            <a:spLocks noChangeShapeType="1"/>
          </p:cNvSpPr>
          <p:nvPr/>
        </p:nvSpPr>
        <p:spPr bwMode="auto">
          <a:xfrm flipV="1">
            <a:off x="20002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5" name="Line 63"/>
          <p:cNvSpPr>
            <a:spLocks noChangeShapeType="1"/>
          </p:cNvSpPr>
          <p:nvPr/>
        </p:nvSpPr>
        <p:spPr bwMode="auto">
          <a:xfrm flipV="1">
            <a:off x="213518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6" name="Line 64"/>
          <p:cNvSpPr>
            <a:spLocks noChangeShapeType="1"/>
          </p:cNvSpPr>
          <p:nvPr/>
        </p:nvSpPr>
        <p:spPr bwMode="auto">
          <a:xfrm flipV="1">
            <a:off x="226853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7" name="Line 65"/>
          <p:cNvSpPr>
            <a:spLocks noChangeShapeType="1"/>
          </p:cNvSpPr>
          <p:nvPr/>
        </p:nvSpPr>
        <p:spPr bwMode="auto">
          <a:xfrm flipV="1">
            <a:off x="240347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8" name="Line 66"/>
          <p:cNvSpPr>
            <a:spLocks noChangeShapeType="1"/>
          </p:cNvSpPr>
          <p:nvPr/>
        </p:nvSpPr>
        <p:spPr bwMode="auto">
          <a:xfrm flipV="1">
            <a:off x="253841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9" name="Line 67"/>
          <p:cNvSpPr>
            <a:spLocks noChangeShapeType="1"/>
          </p:cNvSpPr>
          <p:nvPr/>
        </p:nvSpPr>
        <p:spPr bwMode="auto">
          <a:xfrm flipV="1">
            <a:off x="26733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0" name="Line 68"/>
          <p:cNvSpPr>
            <a:spLocks noChangeShapeType="1"/>
          </p:cNvSpPr>
          <p:nvPr/>
        </p:nvSpPr>
        <p:spPr bwMode="auto">
          <a:xfrm flipV="1">
            <a:off x="280828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1" name="Line 69"/>
          <p:cNvSpPr>
            <a:spLocks noChangeShapeType="1"/>
          </p:cNvSpPr>
          <p:nvPr/>
        </p:nvSpPr>
        <p:spPr bwMode="auto">
          <a:xfrm flipV="1">
            <a:off x="294322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2" name="Line 70"/>
          <p:cNvSpPr>
            <a:spLocks noChangeShapeType="1"/>
          </p:cNvSpPr>
          <p:nvPr/>
        </p:nvSpPr>
        <p:spPr bwMode="auto">
          <a:xfrm flipV="1">
            <a:off x="309721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3" name="Line 71"/>
          <p:cNvSpPr>
            <a:spLocks noChangeShapeType="1"/>
          </p:cNvSpPr>
          <p:nvPr/>
        </p:nvSpPr>
        <p:spPr bwMode="auto">
          <a:xfrm flipV="1">
            <a:off x="32321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4" name="Line 72"/>
          <p:cNvSpPr>
            <a:spLocks noChangeShapeType="1"/>
          </p:cNvSpPr>
          <p:nvPr/>
        </p:nvSpPr>
        <p:spPr bwMode="auto">
          <a:xfrm flipV="1">
            <a:off x="336550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5" name="Line 73"/>
          <p:cNvSpPr>
            <a:spLocks noChangeShapeType="1"/>
          </p:cNvSpPr>
          <p:nvPr/>
        </p:nvSpPr>
        <p:spPr bwMode="auto">
          <a:xfrm flipV="1">
            <a:off x="350043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6" name="Line 74"/>
          <p:cNvSpPr>
            <a:spLocks noChangeShapeType="1"/>
          </p:cNvSpPr>
          <p:nvPr/>
        </p:nvSpPr>
        <p:spPr bwMode="auto">
          <a:xfrm flipV="1">
            <a:off x="363537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7" name="Line 75"/>
          <p:cNvSpPr>
            <a:spLocks noChangeShapeType="1"/>
          </p:cNvSpPr>
          <p:nvPr/>
        </p:nvSpPr>
        <p:spPr bwMode="auto">
          <a:xfrm flipV="1">
            <a:off x="377031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8" name="Line 76"/>
          <p:cNvSpPr>
            <a:spLocks noChangeShapeType="1"/>
          </p:cNvSpPr>
          <p:nvPr/>
        </p:nvSpPr>
        <p:spPr bwMode="auto">
          <a:xfrm flipV="1">
            <a:off x="39052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9" name="Line 77"/>
          <p:cNvSpPr>
            <a:spLocks noChangeShapeType="1"/>
          </p:cNvSpPr>
          <p:nvPr/>
        </p:nvSpPr>
        <p:spPr bwMode="auto">
          <a:xfrm flipV="1">
            <a:off x="404018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0" name="Line 78"/>
          <p:cNvSpPr>
            <a:spLocks noChangeShapeType="1"/>
          </p:cNvSpPr>
          <p:nvPr/>
        </p:nvSpPr>
        <p:spPr bwMode="auto">
          <a:xfrm flipV="1">
            <a:off x="419417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1" name="Line 79"/>
          <p:cNvSpPr>
            <a:spLocks noChangeShapeType="1"/>
          </p:cNvSpPr>
          <p:nvPr/>
        </p:nvSpPr>
        <p:spPr bwMode="auto">
          <a:xfrm flipV="1">
            <a:off x="432752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2" name="Line 80"/>
          <p:cNvSpPr>
            <a:spLocks noChangeShapeType="1"/>
          </p:cNvSpPr>
          <p:nvPr/>
        </p:nvSpPr>
        <p:spPr bwMode="auto">
          <a:xfrm flipV="1">
            <a:off x="446246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3" name="Line 81"/>
          <p:cNvSpPr>
            <a:spLocks noChangeShapeType="1"/>
          </p:cNvSpPr>
          <p:nvPr/>
        </p:nvSpPr>
        <p:spPr bwMode="auto">
          <a:xfrm flipV="1">
            <a:off x="459740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4" name="Line 82"/>
          <p:cNvSpPr>
            <a:spLocks noChangeShapeType="1"/>
          </p:cNvSpPr>
          <p:nvPr/>
        </p:nvSpPr>
        <p:spPr bwMode="auto">
          <a:xfrm flipV="1">
            <a:off x="473233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5" name="Line 83"/>
          <p:cNvSpPr>
            <a:spLocks noChangeShapeType="1"/>
          </p:cNvSpPr>
          <p:nvPr/>
        </p:nvSpPr>
        <p:spPr bwMode="auto">
          <a:xfrm flipV="1">
            <a:off x="486727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6" name="Line 84"/>
          <p:cNvSpPr>
            <a:spLocks noChangeShapeType="1"/>
          </p:cNvSpPr>
          <p:nvPr/>
        </p:nvSpPr>
        <p:spPr bwMode="auto">
          <a:xfrm flipV="1">
            <a:off x="500221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7" name="Line 85"/>
          <p:cNvSpPr>
            <a:spLocks noChangeShapeType="1"/>
          </p:cNvSpPr>
          <p:nvPr/>
        </p:nvSpPr>
        <p:spPr bwMode="auto">
          <a:xfrm flipV="1">
            <a:off x="51371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8" name="Line 86"/>
          <p:cNvSpPr>
            <a:spLocks noChangeShapeType="1"/>
          </p:cNvSpPr>
          <p:nvPr/>
        </p:nvSpPr>
        <p:spPr bwMode="auto">
          <a:xfrm flipV="1">
            <a:off x="529113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9" name="Line 87"/>
          <p:cNvSpPr>
            <a:spLocks noChangeShapeType="1"/>
          </p:cNvSpPr>
          <p:nvPr/>
        </p:nvSpPr>
        <p:spPr bwMode="auto">
          <a:xfrm flipV="1">
            <a:off x="542448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0" name="Line 88"/>
          <p:cNvSpPr>
            <a:spLocks noChangeShapeType="1"/>
          </p:cNvSpPr>
          <p:nvPr/>
        </p:nvSpPr>
        <p:spPr bwMode="auto">
          <a:xfrm flipV="1">
            <a:off x="555942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1" name="Line 89"/>
          <p:cNvSpPr>
            <a:spLocks noChangeShapeType="1"/>
          </p:cNvSpPr>
          <p:nvPr/>
        </p:nvSpPr>
        <p:spPr bwMode="auto">
          <a:xfrm flipV="1">
            <a:off x="569436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2" name="Line 90"/>
          <p:cNvSpPr>
            <a:spLocks noChangeShapeType="1"/>
          </p:cNvSpPr>
          <p:nvPr/>
        </p:nvSpPr>
        <p:spPr bwMode="auto">
          <a:xfrm flipV="1">
            <a:off x="582930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3" name="Line 91"/>
          <p:cNvSpPr>
            <a:spLocks noChangeShapeType="1"/>
          </p:cNvSpPr>
          <p:nvPr/>
        </p:nvSpPr>
        <p:spPr bwMode="auto">
          <a:xfrm flipV="1">
            <a:off x="596423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4" name="Line 92"/>
          <p:cNvSpPr>
            <a:spLocks noChangeShapeType="1"/>
          </p:cNvSpPr>
          <p:nvPr/>
        </p:nvSpPr>
        <p:spPr bwMode="auto">
          <a:xfrm flipV="1">
            <a:off x="609917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5" name="Line 93"/>
          <p:cNvSpPr>
            <a:spLocks noChangeShapeType="1"/>
          </p:cNvSpPr>
          <p:nvPr/>
        </p:nvSpPr>
        <p:spPr bwMode="auto">
          <a:xfrm flipV="1">
            <a:off x="623411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6" name="Line 94"/>
          <p:cNvSpPr>
            <a:spLocks noChangeShapeType="1"/>
          </p:cNvSpPr>
          <p:nvPr/>
        </p:nvSpPr>
        <p:spPr bwMode="auto">
          <a:xfrm flipV="1">
            <a:off x="638810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7" name="Line 95"/>
          <p:cNvSpPr>
            <a:spLocks noChangeShapeType="1"/>
          </p:cNvSpPr>
          <p:nvPr/>
        </p:nvSpPr>
        <p:spPr bwMode="auto">
          <a:xfrm flipV="1">
            <a:off x="65214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8" name="Line 96"/>
          <p:cNvSpPr>
            <a:spLocks noChangeShapeType="1"/>
          </p:cNvSpPr>
          <p:nvPr/>
        </p:nvSpPr>
        <p:spPr bwMode="auto">
          <a:xfrm flipV="1">
            <a:off x="665638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9" name="Line 97"/>
          <p:cNvSpPr>
            <a:spLocks noChangeShapeType="1"/>
          </p:cNvSpPr>
          <p:nvPr/>
        </p:nvSpPr>
        <p:spPr bwMode="auto">
          <a:xfrm flipV="1">
            <a:off x="679132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0" name="Line 98"/>
          <p:cNvSpPr>
            <a:spLocks noChangeShapeType="1"/>
          </p:cNvSpPr>
          <p:nvPr/>
        </p:nvSpPr>
        <p:spPr bwMode="auto">
          <a:xfrm flipV="1">
            <a:off x="692626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1" name="Line 99"/>
          <p:cNvSpPr>
            <a:spLocks noChangeShapeType="1"/>
          </p:cNvSpPr>
          <p:nvPr/>
        </p:nvSpPr>
        <p:spPr bwMode="auto">
          <a:xfrm flipV="1">
            <a:off x="706120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2" name="Line 100"/>
          <p:cNvSpPr>
            <a:spLocks noChangeShapeType="1"/>
          </p:cNvSpPr>
          <p:nvPr/>
        </p:nvSpPr>
        <p:spPr bwMode="auto">
          <a:xfrm flipV="1">
            <a:off x="719613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3" name="Line 101"/>
          <p:cNvSpPr>
            <a:spLocks noChangeShapeType="1"/>
          </p:cNvSpPr>
          <p:nvPr/>
        </p:nvSpPr>
        <p:spPr bwMode="auto">
          <a:xfrm flipV="1">
            <a:off x="733107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4" name="Line 102"/>
          <p:cNvSpPr>
            <a:spLocks noChangeShapeType="1"/>
          </p:cNvSpPr>
          <p:nvPr/>
        </p:nvSpPr>
        <p:spPr bwMode="auto">
          <a:xfrm flipV="1">
            <a:off x="748347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5" name="Line 103"/>
          <p:cNvSpPr>
            <a:spLocks noChangeShapeType="1"/>
          </p:cNvSpPr>
          <p:nvPr/>
        </p:nvSpPr>
        <p:spPr bwMode="auto">
          <a:xfrm flipV="1">
            <a:off x="761841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6" name="Line 104"/>
          <p:cNvSpPr>
            <a:spLocks noChangeShapeType="1"/>
          </p:cNvSpPr>
          <p:nvPr/>
        </p:nvSpPr>
        <p:spPr bwMode="auto">
          <a:xfrm flipV="1">
            <a:off x="77533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7" name="Line 105"/>
          <p:cNvSpPr>
            <a:spLocks noChangeShapeType="1"/>
          </p:cNvSpPr>
          <p:nvPr/>
        </p:nvSpPr>
        <p:spPr bwMode="auto">
          <a:xfrm flipV="1">
            <a:off x="788828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8" name="Line 106"/>
          <p:cNvSpPr>
            <a:spLocks noChangeShapeType="1"/>
          </p:cNvSpPr>
          <p:nvPr/>
        </p:nvSpPr>
        <p:spPr bwMode="auto">
          <a:xfrm flipV="1">
            <a:off x="802322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9" name="Line 107"/>
          <p:cNvSpPr>
            <a:spLocks noChangeShapeType="1"/>
          </p:cNvSpPr>
          <p:nvPr/>
        </p:nvSpPr>
        <p:spPr bwMode="auto">
          <a:xfrm flipV="1">
            <a:off x="815816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0" name="Line 108"/>
          <p:cNvSpPr>
            <a:spLocks noChangeShapeType="1"/>
          </p:cNvSpPr>
          <p:nvPr/>
        </p:nvSpPr>
        <p:spPr bwMode="auto">
          <a:xfrm flipV="1">
            <a:off x="829310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1" name="Line 109"/>
          <p:cNvSpPr>
            <a:spLocks noChangeShapeType="1"/>
          </p:cNvSpPr>
          <p:nvPr/>
        </p:nvSpPr>
        <p:spPr bwMode="auto">
          <a:xfrm flipV="1">
            <a:off x="84264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2" name="Line 110"/>
          <p:cNvSpPr>
            <a:spLocks noChangeShapeType="1"/>
          </p:cNvSpPr>
          <p:nvPr/>
        </p:nvSpPr>
        <p:spPr bwMode="auto">
          <a:xfrm flipV="1">
            <a:off x="858043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3" name="Line 111"/>
          <p:cNvSpPr>
            <a:spLocks noChangeShapeType="1"/>
          </p:cNvSpPr>
          <p:nvPr/>
        </p:nvSpPr>
        <p:spPr bwMode="auto">
          <a:xfrm flipV="1">
            <a:off x="8715375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4" name="Line 112"/>
          <p:cNvSpPr>
            <a:spLocks noChangeShapeType="1"/>
          </p:cNvSpPr>
          <p:nvPr/>
        </p:nvSpPr>
        <p:spPr bwMode="auto">
          <a:xfrm flipV="1">
            <a:off x="8850313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5" name="Line 113"/>
          <p:cNvSpPr>
            <a:spLocks noChangeShapeType="1"/>
          </p:cNvSpPr>
          <p:nvPr/>
        </p:nvSpPr>
        <p:spPr bwMode="auto">
          <a:xfrm flipV="1">
            <a:off x="8985250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6" name="Line 114"/>
          <p:cNvSpPr>
            <a:spLocks noChangeShapeType="1"/>
          </p:cNvSpPr>
          <p:nvPr/>
        </p:nvSpPr>
        <p:spPr bwMode="auto">
          <a:xfrm flipV="1">
            <a:off x="9120188" y="4994275"/>
            <a:ext cx="0" cy="77788"/>
          </a:xfrm>
          <a:prstGeom prst="line">
            <a:avLst/>
          </a:prstGeom>
          <a:noFill/>
          <a:ln w="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7" name="Rectangle 115"/>
          <p:cNvSpPr>
            <a:spLocks noChangeArrowheads="1"/>
          </p:cNvSpPr>
          <p:nvPr/>
        </p:nvSpPr>
        <p:spPr bwMode="auto">
          <a:xfrm>
            <a:off x="1114425" y="484028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898" name="Rectangle 116"/>
          <p:cNvSpPr>
            <a:spLocks noChangeArrowheads="1"/>
          </p:cNvSpPr>
          <p:nvPr/>
        </p:nvSpPr>
        <p:spPr bwMode="auto">
          <a:xfrm>
            <a:off x="979488" y="44561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33899" name="Rectangle 117"/>
          <p:cNvSpPr>
            <a:spLocks noChangeArrowheads="1"/>
          </p:cNvSpPr>
          <p:nvPr/>
        </p:nvSpPr>
        <p:spPr bwMode="auto">
          <a:xfrm>
            <a:off x="979488" y="408940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33900" name="Rectangle 118"/>
          <p:cNvSpPr>
            <a:spLocks noChangeArrowheads="1"/>
          </p:cNvSpPr>
          <p:nvPr/>
        </p:nvSpPr>
        <p:spPr bwMode="auto">
          <a:xfrm>
            <a:off x="979488" y="370522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33901" name="Rectangle 119"/>
          <p:cNvSpPr>
            <a:spLocks noChangeArrowheads="1"/>
          </p:cNvSpPr>
          <p:nvPr/>
        </p:nvSpPr>
        <p:spPr bwMode="auto">
          <a:xfrm>
            <a:off x="979488" y="33210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40</a:t>
            </a:r>
          </a:p>
        </p:txBody>
      </p:sp>
      <p:sp>
        <p:nvSpPr>
          <p:cNvPr id="33902" name="Rectangle 120"/>
          <p:cNvSpPr>
            <a:spLocks noChangeArrowheads="1"/>
          </p:cNvSpPr>
          <p:nvPr/>
        </p:nvSpPr>
        <p:spPr bwMode="auto">
          <a:xfrm>
            <a:off x="979488" y="29352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33903" name="Rectangle 121"/>
          <p:cNvSpPr>
            <a:spLocks noChangeArrowheads="1"/>
          </p:cNvSpPr>
          <p:nvPr/>
        </p:nvSpPr>
        <p:spPr bwMode="auto">
          <a:xfrm>
            <a:off x="979488" y="257016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60</a:t>
            </a:r>
          </a:p>
        </p:txBody>
      </p:sp>
      <p:sp>
        <p:nvSpPr>
          <p:cNvPr id="33904" name="Rectangle 122"/>
          <p:cNvSpPr>
            <a:spLocks noChangeArrowheads="1"/>
          </p:cNvSpPr>
          <p:nvPr/>
        </p:nvSpPr>
        <p:spPr bwMode="auto">
          <a:xfrm>
            <a:off x="979488" y="218440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70</a:t>
            </a:r>
          </a:p>
        </p:txBody>
      </p:sp>
      <p:sp>
        <p:nvSpPr>
          <p:cNvPr id="33905" name="Rectangle 123"/>
          <p:cNvSpPr>
            <a:spLocks noChangeArrowheads="1"/>
          </p:cNvSpPr>
          <p:nvPr/>
        </p:nvSpPr>
        <p:spPr bwMode="auto">
          <a:xfrm rot="-2700000">
            <a:off x="903288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1951</a:t>
            </a:r>
          </a:p>
        </p:txBody>
      </p:sp>
      <p:sp>
        <p:nvSpPr>
          <p:cNvPr id="33906" name="Rectangle 124"/>
          <p:cNvSpPr>
            <a:spLocks noChangeArrowheads="1"/>
          </p:cNvSpPr>
          <p:nvPr/>
        </p:nvSpPr>
        <p:spPr bwMode="auto">
          <a:xfrm rot="-2700000">
            <a:off x="1441450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1955</a:t>
            </a:r>
          </a:p>
        </p:txBody>
      </p:sp>
      <p:sp>
        <p:nvSpPr>
          <p:cNvPr id="33907" name="Rectangle 125"/>
          <p:cNvSpPr>
            <a:spLocks noChangeArrowheads="1"/>
          </p:cNvSpPr>
          <p:nvPr/>
        </p:nvSpPr>
        <p:spPr bwMode="auto">
          <a:xfrm rot="-2700000">
            <a:off x="2000250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1959</a:t>
            </a:r>
          </a:p>
        </p:txBody>
      </p:sp>
      <p:sp>
        <p:nvSpPr>
          <p:cNvPr id="33908" name="Rectangle 126"/>
          <p:cNvSpPr>
            <a:spLocks noChangeArrowheads="1"/>
          </p:cNvSpPr>
          <p:nvPr/>
        </p:nvSpPr>
        <p:spPr bwMode="auto">
          <a:xfrm rot="-2700000">
            <a:off x="2538413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1963</a:t>
            </a:r>
          </a:p>
        </p:txBody>
      </p:sp>
      <p:sp>
        <p:nvSpPr>
          <p:cNvPr id="33909" name="Rectangle 127"/>
          <p:cNvSpPr>
            <a:spLocks noChangeArrowheads="1"/>
          </p:cNvSpPr>
          <p:nvPr/>
        </p:nvSpPr>
        <p:spPr bwMode="auto">
          <a:xfrm rot="-2700000">
            <a:off x="3097213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1967</a:t>
            </a:r>
          </a:p>
        </p:txBody>
      </p:sp>
      <p:sp>
        <p:nvSpPr>
          <p:cNvPr id="33910" name="Rectangle 128"/>
          <p:cNvSpPr>
            <a:spLocks noChangeArrowheads="1"/>
          </p:cNvSpPr>
          <p:nvPr/>
        </p:nvSpPr>
        <p:spPr bwMode="auto">
          <a:xfrm rot="-2700000">
            <a:off x="3635375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1971</a:t>
            </a:r>
          </a:p>
        </p:txBody>
      </p:sp>
      <p:sp>
        <p:nvSpPr>
          <p:cNvPr id="33911" name="Rectangle 129"/>
          <p:cNvSpPr>
            <a:spLocks noChangeArrowheads="1"/>
          </p:cNvSpPr>
          <p:nvPr/>
        </p:nvSpPr>
        <p:spPr bwMode="auto">
          <a:xfrm rot="-2700000">
            <a:off x="4192588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1975</a:t>
            </a:r>
          </a:p>
        </p:txBody>
      </p:sp>
      <p:sp>
        <p:nvSpPr>
          <p:cNvPr id="33912" name="Rectangle 130"/>
          <p:cNvSpPr>
            <a:spLocks noChangeArrowheads="1"/>
          </p:cNvSpPr>
          <p:nvPr/>
        </p:nvSpPr>
        <p:spPr bwMode="auto">
          <a:xfrm rot="-2700000">
            <a:off x="4732338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1979</a:t>
            </a:r>
          </a:p>
        </p:txBody>
      </p:sp>
      <p:sp>
        <p:nvSpPr>
          <p:cNvPr id="33913" name="Rectangle 131"/>
          <p:cNvSpPr>
            <a:spLocks noChangeArrowheads="1"/>
          </p:cNvSpPr>
          <p:nvPr/>
        </p:nvSpPr>
        <p:spPr bwMode="auto">
          <a:xfrm rot="-2700000">
            <a:off x="5289550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1983</a:t>
            </a:r>
          </a:p>
        </p:txBody>
      </p:sp>
      <p:sp>
        <p:nvSpPr>
          <p:cNvPr id="33914" name="Rectangle 132"/>
          <p:cNvSpPr>
            <a:spLocks noChangeArrowheads="1"/>
          </p:cNvSpPr>
          <p:nvPr/>
        </p:nvSpPr>
        <p:spPr bwMode="auto">
          <a:xfrm rot="-2700000">
            <a:off x="5829300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1987</a:t>
            </a:r>
          </a:p>
        </p:txBody>
      </p:sp>
      <p:sp>
        <p:nvSpPr>
          <p:cNvPr id="33915" name="Rectangle 133"/>
          <p:cNvSpPr>
            <a:spLocks noChangeArrowheads="1"/>
          </p:cNvSpPr>
          <p:nvPr/>
        </p:nvSpPr>
        <p:spPr bwMode="auto">
          <a:xfrm rot="-2700000">
            <a:off x="6386513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1991</a:t>
            </a:r>
          </a:p>
        </p:txBody>
      </p:sp>
      <p:sp>
        <p:nvSpPr>
          <p:cNvPr id="33916" name="Rectangle 134"/>
          <p:cNvSpPr>
            <a:spLocks noChangeArrowheads="1"/>
          </p:cNvSpPr>
          <p:nvPr/>
        </p:nvSpPr>
        <p:spPr bwMode="auto">
          <a:xfrm rot="-2700000">
            <a:off x="6926263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1995</a:t>
            </a:r>
          </a:p>
        </p:txBody>
      </p:sp>
      <p:sp>
        <p:nvSpPr>
          <p:cNvPr id="33917" name="Rectangle 135"/>
          <p:cNvSpPr>
            <a:spLocks noChangeArrowheads="1"/>
          </p:cNvSpPr>
          <p:nvPr/>
        </p:nvSpPr>
        <p:spPr bwMode="auto">
          <a:xfrm rot="-2700000">
            <a:off x="7483475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1999</a:t>
            </a:r>
          </a:p>
        </p:txBody>
      </p:sp>
      <p:sp>
        <p:nvSpPr>
          <p:cNvPr id="33918" name="Rectangle 136"/>
          <p:cNvSpPr>
            <a:spLocks noChangeArrowheads="1"/>
          </p:cNvSpPr>
          <p:nvPr/>
        </p:nvSpPr>
        <p:spPr bwMode="auto">
          <a:xfrm rot="18900000">
            <a:off x="8249444" y="5370513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2003</a:t>
            </a:r>
          </a:p>
        </p:txBody>
      </p:sp>
      <p:sp>
        <p:nvSpPr>
          <p:cNvPr id="33919" name="Rectangle 137"/>
          <p:cNvSpPr>
            <a:spLocks noChangeArrowheads="1"/>
          </p:cNvSpPr>
          <p:nvPr/>
        </p:nvSpPr>
        <p:spPr bwMode="auto">
          <a:xfrm>
            <a:off x="4506913" y="5918200"/>
            <a:ext cx="1052512" cy="274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latin typeface="Arial" panose="020B0604020202020204" pitchFamily="34" charset="0"/>
              </a:rPr>
              <a:t>Year</a:t>
            </a:r>
            <a:endParaRPr lang="en-US" altLang="en-US" sz="1800" b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3920" name="Rectangle 138"/>
          <p:cNvSpPr>
            <a:spLocks noChangeArrowheads="1"/>
          </p:cNvSpPr>
          <p:nvPr/>
        </p:nvSpPr>
        <p:spPr bwMode="auto">
          <a:xfrm rot="-5400000">
            <a:off x="-184943" y="3537744"/>
            <a:ext cx="1600200" cy="274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CC00"/>
                </a:solidFill>
                <a:latin typeface="Arial" panose="020B0604020202020204" pitchFamily="34" charset="0"/>
              </a:rPr>
              <a:t>Number Cases</a:t>
            </a:r>
            <a:endParaRPr lang="en-US" altLang="en-US" sz="18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921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839200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sz="2200" smtClean="0"/>
              <a:t>(N = 435)*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1190625" y="1344613"/>
            <a:ext cx="574357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Pct val="90000"/>
              <a:buFont typeface="Monotype Sorts" pitchFamily="2" charset="2"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Animal (Stern) vaccination started in 1957, after OK enzootic. Recommended for use in animals in endemic areas thereafter</a:t>
            </a:r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>
            <a:off x="1981200" y="2209800"/>
            <a:ext cx="0" cy="708025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8363088" y="3281363"/>
            <a:ext cx="0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25" name="Text Box 9"/>
          <p:cNvSpPr txBox="1">
            <a:spLocks noChangeArrowheads="1"/>
          </p:cNvSpPr>
          <p:nvPr/>
        </p:nvSpPr>
        <p:spPr bwMode="auto">
          <a:xfrm>
            <a:off x="63328" y="6298510"/>
            <a:ext cx="7847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*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Only 30 of these cases were inhalation; the remainder were cutaneous.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aseline="30000" dirty="0" err="1" smtClean="0">
                <a:solidFill>
                  <a:schemeClr val="tx1"/>
                </a:solidFill>
                <a:latin typeface="Monotype Sorts" pitchFamily="2" charset="2"/>
              </a:rPr>
              <a:t>W</a:t>
            </a:r>
            <a:r>
              <a:rPr lang="en-US" altLang="en-US" sz="1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One</a:t>
            </a: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case (inhalation anthrax) reported to date, 2006</a:t>
            </a:r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7010400" y="259080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2001 anthrax letter attacks</a:t>
            </a:r>
          </a:p>
        </p:txBody>
      </p:sp>
      <p:sp>
        <p:nvSpPr>
          <p:cNvPr id="33927" name="Rectangle 139"/>
          <p:cNvSpPr>
            <a:spLocks noChangeArrowheads="1"/>
          </p:cNvSpPr>
          <p:nvPr/>
        </p:nvSpPr>
        <p:spPr bwMode="auto">
          <a:xfrm>
            <a:off x="762000" y="304800"/>
            <a:ext cx="7853363" cy="381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Cases of Human Anthrax in U.S., 1951–2006</a:t>
            </a:r>
            <a:endParaRPr lang="en-US" altLang="en-US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8814" name="Line 270"/>
          <p:cNvSpPr>
            <a:spLocks noChangeShapeType="1"/>
          </p:cNvSpPr>
          <p:nvPr/>
        </p:nvSpPr>
        <p:spPr bwMode="auto">
          <a:xfrm>
            <a:off x="8024605" y="3399631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" name="Line 8"/>
          <p:cNvSpPr>
            <a:spLocks noChangeShapeType="1"/>
          </p:cNvSpPr>
          <p:nvPr/>
        </p:nvSpPr>
        <p:spPr bwMode="auto">
          <a:xfrm>
            <a:off x="1972154" y="2570163"/>
            <a:ext cx="0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" name="Text Box 6"/>
          <p:cNvSpPr txBox="1">
            <a:spLocks noChangeArrowheads="1"/>
          </p:cNvSpPr>
          <p:nvPr/>
        </p:nvSpPr>
        <p:spPr bwMode="auto">
          <a:xfrm>
            <a:off x="1491457" y="2053432"/>
            <a:ext cx="574357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Pct val="90000"/>
              <a:buFont typeface="Monotype Sorts" pitchFamily="2" charset="2"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Animal (Stern) vaccination started in 1957, after OK enzootic. Recommended for use in animals in endemic areas thereafter</a:t>
            </a:r>
          </a:p>
        </p:txBody>
      </p:sp>
      <p:sp>
        <p:nvSpPr>
          <p:cNvPr id="139" name="Text Box 10"/>
          <p:cNvSpPr txBox="1">
            <a:spLocks noChangeArrowheads="1"/>
          </p:cNvSpPr>
          <p:nvPr/>
        </p:nvSpPr>
        <p:spPr bwMode="auto">
          <a:xfrm>
            <a:off x="7753829" y="2681943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rgbClr val="DDDDDD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DDDDDD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 b="1">
                <a:solidFill>
                  <a:srgbClr val="DDDDDD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2001 anthrax letter attacks</a:t>
            </a:r>
          </a:p>
        </p:txBody>
      </p:sp>
    </p:spTree>
    <p:extLst>
      <p:ext uri="{BB962C8B-B14F-4D97-AF65-F5344CB8AC3E}">
        <p14:creationId xmlns:p14="http://schemas.microsoft.com/office/powerpoint/2010/main" val="19372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  <p:bldP spid="108554" grpId="0"/>
      <p:bldP spid="138" grpId="0"/>
      <p:bldP spid="13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684" y="135557"/>
            <a:ext cx="7749310" cy="1092879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Epidemiological </a:t>
            </a:r>
            <a:r>
              <a:rPr lang="en-US" altLang="en-US" sz="3600" dirty="0" smtClean="0">
                <a:solidFill>
                  <a:srgbClr val="C00000"/>
                </a:solidFill>
                <a:latin typeface="+mj-lt"/>
              </a:rPr>
              <a:t>Clues of Bioterrorism</a:t>
            </a:r>
            <a:r>
              <a:rPr lang="en-US" altLang="en-US" sz="36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altLang="en-US" sz="3600" dirty="0">
                <a:solidFill>
                  <a:schemeClr val="tx1"/>
                </a:solidFill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3426" y="1146967"/>
            <a:ext cx="61775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latin typeface="+mj-lt"/>
              </a:rPr>
              <a:t>   We </a:t>
            </a:r>
            <a:r>
              <a:rPr lang="en-US" altLang="en-US" sz="2400" b="1" dirty="0">
                <a:latin typeface="+mj-lt"/>
              </a:rPr>
              <a:t>look </a:t>
            </a:r>
            <a:r>
              <a:rPr lang="en-US" altLang="en-US" sz="2400" b="1" dirty="0" smtClean="0">
                <a:latin typeface="+mj-lt"/>
              </a:rPr>
              <a:t>for … </a:t>
            </a:r>
          </a:p>
          <a:p>
            <a:endParaRPr lang="en-US" altLang="en-US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altLang="en-US" sz="2100" dirty="0">
                <a:latin typeface="+mj-lt"/>
              </a:rPr>
              <a:t>Large outbreak with high illness and </a:t>
            </a:r>
            <a:r>
              <a:rPr lang="en-US" altLang="en-US" sz="2100" dirty="0" smtClean="0">
                <a:latin typeface="+mj-lt"/>
              </a:rPr>
              <a:t>                  death rate</a:t>
            </a:r>
          </a:p>
          <a:p>
            <a:pPr lvl="1"/>
            <a:endParaRPr lang="en-US" altLang="en-US" sz="10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altLang="en-US" sz="2100" dirty="0" smtClean="0">
                <a:latin typeface="+mj-lt"/>
              </a:rPr>
              <a:t>Single </a:t>
            </a:r>
            <a:r>
              <a:rPr lang="en-US" altLang="en-US" sz="2100" dirty="0">
                <a:latin typeface="+mj-lt"/>
              </a:rPr>
              <a:t>case of uncommon disease </a:t>
            </a:r>
            <a:r>
              <a:rPr lang="en-US" altLang="en-US" sz="2100" dirty="0" smtClean="0">
                <a:latin typeface="+mj-lt"/>
              </a:rPr>
              <a:t>                          (</a:t>
            </a:r>
            <a:r>
              <a:rPr lang="en-US" altLang="en-US" sz="2100" dirty="0">
                <a:latin typeface="+mj-lt"/>
              </a:rPr>
              <a:t>e.g</a:t>
            </a:r>
            <a:r>
              <a:rPr lang="en-US" altLang="en-US" sz="2100" dirty="0" smtClean="0">
                <a:latin typeface="+mj-lt"/>
              </a:rPr>
              <a:t>. </a:t>
            </a:r>
            <a:r>
              <a:rPr lang="en-US" altLang="en-US" sz="2100" dirty="0">
                <a:latin typeface="+mj-lt"/>
              </a:rPr>
              <a:t>s</a:t>
            </a:r>
            <a:r>
              <a:rPr lang="en-US" altLang="en-US" sz="2100" dirty="0" smtClean="0">
                <a:latin typeface="+mj-lt"/>
              </a:rPr>
              <a:t>mallpox)</a:t>
            </a:r>
          </a:p>
          <a:p>
            <a:pPr lvl="1"/>
            <a:endParaRPr lang="en-US" altLang="en-US" sz="10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altLang="en-US" sz="2100" dirty="0" smtClean="0">
                <a:latin typeface="+mj-lt"/>
              </a:rPr>
              <a:t>Unusual </a:t>
            </a:r>
            <a:r>
              <a:rPr lang="en-US" altLang="en-US" sz="2100" dirty="0">
                <a:latin typeface="+mj-lt"/>
              </a:rPr>
              <a:t>symptoms or severity of </a:t>
            </a:r>
            <a:r>
              <a:rPr lang="en-US" altLang="en-US" sz="2100" dirty="0" smtClean="0">
                <a:latin typeface="+mj-lt"/>
              </a:rPr>
              <a:t>illness</a:t>
            </a:r>
          </a:p>
          <a:p>
            <a:pPr lvl="1"/>
            <a:endParaRPr lang="en-US" altLang="en-US" sz="10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altLang="en-US" sz="2100" dirty="0" smtClean="0">
                <a:latin typeface="+mj-lt"/>
              </a:rPr>
              <a:t>Infection </a:t>
            </a:r>
            <a:r>
              <a:rPr lang="en-US" altLang="en-US" sz="2100" dirty="0">
                <a:latin typeface="+mj-lt"/>
              </a:rPr>
              <a:t>is non-endemic to </a:t>
            </a:r>
            <a:r>
              <a:rPr lang="en-US" altLang="en-US" sz="2100" dirty="0" smtClean="0">
                <a:latin typeface="+mj-lt"/>
              </a:rPr>
              <a:t>region</a:t>
            </a:r>
          </a:p>
          <a:p>
            <a:pPr lvl="1"/>
            <a:endParaRPr lang="en-US" altLang="en-US" sz="10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altLang="en-US" sz="2100" dirty="0" smtClean="0">
                <a:latin typeface="+mj-lt"/>
              </a:rPr>
              <a:t>Unusual </a:t>
            </a:r>
            <a:r>
              <a:rPr lang="en-US" altLang="en-US" sz="2100" dirty="0">
                <a:latin typeface="+mj-lt"/>
              </a:rPr>
              <a:t>seasonal </a:t>
            </a:r>
            <a:r>
              <a:rPr lang="en-US" altLang="en-US" sz="2100" dirty="0" smtClean="0">
                <a:latin typeface="+mj-lt"/>
              </a:rPr>
              <a:t>distribution</a:t>
            </a:r>
          </a:p>
          <a:p>
            <a:pPr lvl="1"/>
            <a:endParaRPr lang="en-US" altLang="en-US" sz="10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altLang="en-US" sz="2100" dirty="0" smtClean="0">
                <a:latin typeface="+mj-lt"/>
              </a:rPr>
              <a:t>Multiple </a:t>
            </a:r>
            <a:r>
              <a:rPr lang="en-US" altLang="en-US" sz="2100" dirty="0">
                <a:latin typeface="+mj-lt"/>
              </a:rPr>
              <a:t>simultaneous outbreaks </a:t>
            </a:r>
            <a:r>
              <a:rPr lang="en-US" altLang="en-US" sz="2100" dirty="0" smtClean="0">
                <a:latin typeface="+mj-lt"/>
              </a:rPr>
              <a:t>                                    in non-contiguous areas</a:t>
            </a:r>
          </a:p>
          <a:p>
            <a:pPr lvl="1"/>
            <a:endParaRPr lang="en-US" altLang="en-US" sz="10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altLang="en-US" sz="2100" dirty="0" smtClean="0">
                <a:latin typeface="+mj-lt"/>
              </a:rPr>
              <a:t>Sick </a:t>
            </a:r>
            <a:r>
              <a:rPr lang="en-US" altLang="en-US" sz="2100" dirty="0">
                <a:latin typeface="+mj-lt"/>
              </a:rPr>
              <a:t>or dying animals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808" y="1228436"/>
            <a:ext cx="2650187" cy="2650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629" r="7836"/>
          <a:stretch/>
        </p:blipFill>
        <p:spPr>
          <a:xfrm>
            <a:off x="5510371" y="4164435"/>
            <a:ext cx="3370623" cy="26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8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4"/>
          <p:cNvGraphicFramePr>
            <a:graphicFrameLocks noChangeAspect="1"/>
          </p:cNvGraphicFramePr>
          <p:nvPr/>
        </p:nvGraphicFramePr>
        <p:xfrm>
          <a:off x="2438400" y="3917950"/>
          <a:ext cx="26416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Photo Editor Photo" r:id="rId3" imgW="14022757" imgH="10514286" progId="MSPhotoEd.3">
                  <p:embed/>
                </p:oleObj>
              </mc:Choice>
              <mc:Fallback>
                <p:oleObj name="Photo Editor Photo" r:id="rId3" imgW="14022757" imgH="10514286" progId="MSPhotoEd.3">
                  <p:embed/>
                  <p:pic>
                    <p:nvPicPr>
                      <p:cNvPr id="348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825" r="7825"/>
                      <a:stretch>
                        <a:fillRect/>
                      </a:stretch>
                    </p:blipFill>
                    <p:spPr bwMode="auto">
                      <a:xfrm>
                        <a:off x="2438400" y="3917950"/>
                        <a:ext cx="2641600" cy="1981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9" name="Object 5"/>
          <p:cNvGraphicFramePr>
            <a:graphicFrameLocks noChangeAspect="1"/>
          </p:cNvGraphicFramePr>
          <p:nvPr/>
        </p:nvGraphicFramePr>
        <p:xfrm>
          <a:off x="1447800" y="2089150"/>
          <a:ext cx="3024188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Image File" r:id="rId5" imgW="3657607" imgH="2395733" progId="ImageExpertImage">
                  <p:embed/>
                </p:oleObj>
              </mc:Choice>
              <mc:Fallback>
                <p:oleObj name="Image File" r:id="rId5" imgW="3657607" imgH="2395733" progId="ImageExpertImage">
                  <p:embed/>
                  <p:pic>
                    <p:nvPicPr>
                      <p:cNvPr id="3481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89150"/>
                        <a:ext cx="3024188" cy="1981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Object 6"/>
          <p:cNvGraphicFramePr>
            <a:graphicFrameLocks noChangeAspect="1"/>
          </p:cNvGraphicFramePr>
          <p:nvPr/>
        </p:nvGraphicFramePr>
        <p:xfrm>
          <a:off x="3048000" y="1174750"/>
          <a:ext cx="204470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Image File" r:id="rId7" imgW="3657607" imgH="2075165" progId="ImageExpertImage">
                  <p:embed/>
                </p:oleObj>
              </mc:Choice>
              <mc:Fallback>
                <p:oleObj name="Image File" r:id="rId7" imgW="3657607" imgH="2075165" progId="ImageExpertImage">
                  <p:embed/>
                  <p:pic>
                    <p:nvPicPr>
                      <p:cNvPr id="3482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174750"/>
                        <a:ext cx="2044700" cy="1158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1" name="Picture 7" descr="csfgm+rod,rsteve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595208"/>
            <a:ext cx="2362200" cy="179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8" descr="twip_2001_1101_0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1657" r="3920" b="4556"/>
          <a:stretch>
            <a:fillRect/>
          </a:stretch>
        </p:blipFill>
        <p:spPr bwMode="auto">
          <a:xfrm>
            <a:off x="5029200" y="2905125"/>
            <a:ext cx="3124200" cy="2397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2" y="166257"/>
            <a:ext cx="8791876" cy="1169384"/>
          </a:xfrm>
        </p:spPr>
        <p:txBody>
          <a:bodyPr>
            <a:noAutofit/>
          </a:bodyPr>
          <a:lstStyle/>
          <a:p>
            <a:r>
              <a:rPr lang="en-US" sz="2400" dirty="0"/>
              <a:t>In an age of increasing </a:t>
            </a:r>
            <a:r>
              <a:rPr lang="en-US" sz="2400" dirty="0" smtClean="0"/>
              <a:t>complexity and uncertainty, </a:t>
            </a:r>
            <a:r>
              <a:rPr lang="en-US" sz="2400" dirty="0"/>
              <a:t>there are </a:t>
            </a:r>
            <a:r>
              <a:rPr lang="en-US" sz="2400" dirty="0" smtClean="0"/>
              <a:t>many forces </a:t>
            </a:r>
            <a:r>
              <a:rPr lang="en-US" sz="2400" dirty="0"/>
              <a:t>of change, </a:t>
            </a:r>
            <a:r>
              <a:rPr lang="en-US" sz="2400" dirty="0" smtClean="0"/>
              <a:t>or </a:t>
            </a:r>
            <a:r>
              <a:rPr lang="en-US" sz="2400" dirty="0"/>
              <a:t>“drivers</a:t>
            </a:r>
            <a:r>
              <a:rPr lang="en-US" sz="2400" dirty="0" smtClean="0"/>
              <a:t>,”</a:t>
            </a:r>
            <a:r>
              <a:rPr lang="en-US" sz="2400" dirty="0"/>
              <a:t> </a:t>
            </a:r>
            <a:r>
              <a:rPr lang="en-US" sz="2400" dirty="0" smtClean="0"/>
              <a:t>reshaping our world</a:t>
            </a:r>
            <a:r>
              <a:rPr lang="en-US" sz="2400" dirty="0"/>
              <a:t>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980"/>
          <a:stretch/>
        </p:blipFill>
        <p:spPr>
          <a:xfrm>
            <a:off x="1600465" y="1250066"/>
            <a:ext cx="6089709" cy="5247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768" y="6501644"/>
            <a:ext cx="86274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Source: http</a:t>
            </a:r>
            <a:r>
              <a:rPr lang="en-US" sz="1000" dirty="0">
                <a:latin typeface="+mj-lt"/>
              </a:rPr>
              <a:t>://www.fema.gov/media-library-data/20130726-1816-25045-5167/sfi_report_13.jan.2012_final.docx.pdf</a:t>
            </a:r>
          </a:p>
        </p:txBody>
      </p:sp>
    </p:spTree>
    <p:extLst>
      <p:ext uri="{BB962C8B-B14F-4D97-AF65-F5344CB8AC3E}">
        <p14:creationId xmlns:p14="http://schemas.microsoft.com/office/powerpoint/2010/main" val="29562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92" y="204764"/>
            <a:ext cx="8051817" cy="538445"/>
          </a:xfrm>
        </p:spPr>
        <p:txBody>
          <a:bodyPr>
            <a:noAutofit/>
          </a:bodyPr>
          <a:lstStyle/>
          <a:p>
            <a:r>
              <a:rPr lang="en-US" sz="3200" dirty="0" smtClean="0"/>
              <a:t>Public Health Response to Bioterrorism</a:t>
            </a:r>
            <a:endParaRPr lang="en-US" sz="32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4975" y="1119809"/>
            <a:ext cx="8355013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v"/>
            </a:pPr>
            <a:r>
              <a:rPr lang="en-US" altLang="en-US" sz="2000" dirty="0" smtClean="0">
                <a:latin typeface="+mj-lt"/>
              </a:rPr>
              <a:t>Surveillance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2000" dirty="0" smtClean="0">
                <a:latin typeface="+mj-lt"/>
              </a:rPr>
              <a:t>Syndromic Surveillance uses syndromic data and statistical tools to detect, monitor, and characterize unusual activity for further public health investigation or response	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2000" dirty="0" smtClean="0">
                <a:latin typeface="+mj-lt"/>
              </a:rPr>
              <a:t>National Syndromic Surveillance Program (NSSP)</a:t>
            </a:r>
          </a:p>
          <a:p>
            <a:pPr lvl="2">
              <a:buFontTx/>
              <a:buNone/>
            </a:pPr>
            <a:r>
              <a:rPr lang="en-US" altLang="en-US" sz="2000" dirty="0" smtClean="0">
                <a:latin typeface="+mj-lt"/>
              </a:rPr>
              <a:t>		 Biosense Platform, a Collaborative Community of Practice</a:t>
            </a:r>
          </a:p>
          <a:p>
            <a:pPr lvl="2">
              <a:buFontTx/>
              <a:buNone/>
            </a:pPr>
            <a:endParaRPr lang="en-US" altLang="en-US" sz="2000" dirty="0" smtClean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15" y="3142134"/>
            <a:ext cx="6925710" cy="3487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095" y="3229891"/>
            <a:ext cx="253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Syndromic Surveillance Data Flow</a:t>
            </a:r>
            <a:endParaRPr lang="en-US" sz="14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91" y="6629400"/>
            <a:ext cx="8498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+mj-lt"/>
              </a:rPr>
              <a:t>CDC (March, 2016) National Syndromic Surveillance Program (NSSP). Retrieved on Oct. 5</a:t>
            </a:r>
            <a:r>
              <a:rPr lang="en-US" sz="800" baseline="30000" dirty="0" smtClean="0">
                <a:latin typeface="+mj-lt"/>
              </a:rPr>
              <a:t>th</a:t>
            </a:r>
            <a:r>
              <a:rPr lang="en-US" sz="800" dirty="0" smtClean="0">
                <a:latin typeface="+mj-lt"/>
              </a:rPr>
              <a:t>, </a:t>
            </a:r>
            <a:r>
              <a:rPr lang="en-US" sz="800" dirty="0">
                <a:latin typeface="+mj-lt"/>
              </a:rPr>
              <a:t>2016 from http://www.cdc.gov/nssp/overview.html</a:t>
            </a:r>
          </a:p>
        </p:txBody>
      </p:sp>
    </p:spTree>
    <p:extLst>
      <p:ext uri="{BB962C8B-B14F-4D97-AF65-F5344CB8AC3E}">
        <p14:creationId xmlns:p14="http://schemas.microsoft.com/office/powerpoint/2010/main" val="35559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37" y="395833"/>
            <a:ext cx="8399125" cy="65771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Public Health Response to </a:t>
            </a:r>
            <a:r>
              <a:rPr lang="en-US" sz="3200" dirty="0" smtClean="0"/>
              <a:t>Bioterrorism (cont.)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3" y="1870511"/>
            <a:ext cx="8051817" cy="395031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altLang="en-US" sz="2000" dirty="0"/>
              <a:t>	Laboratory Response Network</a:t>
            </a:r>
          </a:p>
          <a:p>
            <a:pPr lvl="1">
              <a:buFontTx/>
              <a:buNone/>
            </a:pPr>
            <a:endParaRPr lang="en-US" altLang="en-US" sz="20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en-US" sz="2000" dirty="0"/>
              <a:t>	</a:t>
            </a:r>
            <a:r>
              <a:rPr lang="en-US" altLang="en-US" sz="2000" dirty="0" smtClean="0"/>
              <a:t>Federal Select </a:t>
            </a:r>
            <a:r>
              <a:rPr lang="en-US" altLang="en-US" sz="2000" dirty="0"/>
              <a:t>Agent </a:t>
            </a:r>
            <a:r>
              <a:rPr lang="en-US" altLang="en-US" sz="2000" dirty="0" smtClean="0"/>
              <a:t>Program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2000" dirty="0" smtClean="0"/>
              <a:t>Regulate and oversee laboratories that work with biological agents and toxins which have the potential to pose severe threats</a:t>
            </a:r>
            <a:endParaRPr lang="en-US" altLang="en-US" sz="2000" dirty="0"/>
          </a:p>
          <a:p>
            <a:pPr lvl="1">
              <a:buFontTx/>
              <a:buNone/>
            </a:pPr>
            <a:endParaRPr lang="en-US" altLang="en-US" sz="20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en-US" sz="2000" dirty="0"/>
              <a:t> 	National Standards for Public Health </a:t>
            </a:r>
            <a:r>
              <a:rPr lang="en-US" altLang="en-US" sz="2000" dirty="0" smtClean="0"/>
              <a:t>                                      	Preparedness</a:t>
            </a:r>
            <a:endParaRPr lang="en-US" alt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386" y="3962400"/>
            <a:ext cx="3366976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526" y="1534991"/>
            <a:ext cx="2262910" cy="10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4" y="201870"/>
            <a:ext cx="6519201" cy="117693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 Laboratory Response				Network in U.S.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636" y="1915064"/>
            <a:ext cx="8051817" cy="4301332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 National </a:t>
            </a:r>
            <a:r>
              <a:rPr lang="en-US" sz="2000" dirty="0"/>
              <a:t>network of local, state, and national laboratories doing public health, food, animal diagnostic, and environmental </a:t>
            </a:r>
            <a:r>
              <a:rPr lang="en-US" sz="2000" dirty="0" smtClean="0"/>
              <a:t>testing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 Together provides </a:t>
            </a:r>
            <a:r>
              <a:rPr lang="en-US" sz="2000" dirty="0"/>
              <a:t>the laboratory infrastructure and capacity to respond to both biological threats and chemical </a:t>
            </a:r>
            <a:r>
              <a:rPr lang="en-US" sz="2000" dirty="0" smtClean="0"/>
              <a:t>terrorism (and </a:t>
            </a:r>
            <a:r>
              <a:rPr lang="en-US" sz="2000" dirty="0"/>
              <a:t>other public health </a:t>
            </a:r>
            <a:r>
              <a:rPr lang="en-US" sz="2000" dirty="0" smtClean="0"/>
              <a:t>emergencies, too) </a:t>
            </a:r>
          </a:p>
          <a:p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 Over 150 laboratories, each </a:t>
            </a:r>
            <a:r>
              <a:rPr lang="en-US" sz="2000" dirty="0"/>
              <a:t>affiliated </a:t>
            </a:r>
            <a:r>
              <a:rPr lang="en-US" sz="2000" dirty="0" smtClean="0"/>
              <a:t>with</a:t>
            </a:r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federal </a:t>
            </a:r>
            <a:r>
              <a:rPr lang="en-US" sz="2000" dirty="0"/>
              <a:t>government </a:t>
            </a:r>
            <a:r>
              <a:rPr lang="en-US" sz="2000" dirty="0" smtClean="0"/>
              <a:t>agency</a:t>
            </a:r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military installation</a:t>
            </a:r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international partner</a:t>
            </a:r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state </a:t>
            </a:r>
            <a:r>
              <a:rPr lang="en-US" sz="2000" dirty="0"/>
              <a:t>or local </a:t>
            </a:r>
            <a:r>
              <a:rPr lang="en-US" sz="2000" dirty="0" smtClean="0"/>
              <a:t>community public </a:t>
            </a:r>
            <a:r>
              <a:rPr lang="en-US" sz="2000" dirty="0"/>
              <a:t>health </a:t>
            </a:r>
            <a:r>
              <a:rPr lang="en-US" sz="2000" dirty="0" smtClean="0"/>
              <a:t>department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955" y="427895"/>
            <a:ext cx="2475544" cy="1161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54" y="6542198"/>
            <a:ext cx="8616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Source: CDC The Laboratory Response Network Partners in Preparedness. </a:t>
            </a:r>
            <a:r>
              <a:rPr lang="en-US" sz="1000" dirty="0">
                <a:latin typeface="+mj-lt"/>
              </a:rPr>
              <a:t>Retrieved on 13 Sept 2016 from https://emergency.cdc.gov/lrn/index.asp</a:t>
            </a:r>
          </a:p>
        </p:txBody>
      </p:sp>
    </p:spTree>
    <p:extLst>
      <p:ext uri="{BB962C8B-B14F-4D97-AF65-F5344CB8AC3E}">
        <p14:creationId xmlns:p14="http://schemas.microsoft.com/office/powerpoint/2010/main" val="32635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6" y="225225"/>
            <a:ext cx="8591908" cy="836763"/>
          </a:xfrm>
        </p:spPr>
        <p:txBody>
          <a:bodyPr>
            <a:normAutofit/>
          </a:bodyPr>
          <a:lstStyle/>
          <a:p>
            <a:r>
              <a:rPr lang="en-US" sz="3800" dirty="0" smtClean="0"/>
              <a:t>LRN Structure for Biological Threats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13583" r="10470" b="15900"/>
          <a:stretch/>
        </p:blipFill>
        <p:spPr>
          <a:xfrm>
            <a:off x="0" y="1802921"/>
            <a:ext cx="4377222" cy="4546120"/>
          </a:xfrm>
        </p:spPr>
      </p:pic>
      <p:sp>
        <p:nvSpPr>
          <p:cNvPr id="5" name="TextBox 4"/>
          <p:cNvSpPr txBox="1"/>
          <p:nvPr/>
        </p:nvSpPr>
        <p:spPr>
          <a:xfrm>
            <a:off x="3204028" y="1308966"/>
            <a:ext cx="4232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National Labs </a:t>
            </a:r>
            <a:r>
              <a:rPr lang="en-US" dirty="0" smtClean="0">
                <a:latin typeface="Calibri" panose="020F0502020204030204" pitchFamily="34" charset="0"/>
              </a:rPr>
              <a:t>– unique </a:t>
            </a:r>
            <a:r>
              <a:rPr lang="en-US" dirty="0">
                <a:latin typeface="Calibri" panose="020F0502020204030204" pitchFamily="34" charset="0"/>
              </a:rPr>
              <a:t>resources to handle highly infectious </a:t>
            </a:r>
            <a:r>
              <a:rPr lang="en-US" dirty="0" smtClean="0">
                <a:latin typeface="Calibri" panose="020F0502020204030204" pitchFamily="34" charset="0"/>
              </a:rPr>
              <a:t>agents and ability </a:t>
            </a:r>
            <a:r>
              <a:rPr lang="en-US" dirty="0">
                <a:latin typeface="Calibri" panose="020F0502020204030204" pitchFamily="34" charset="0"/>
              </a:rPr>
              <a:t>to identify specific agent strains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0021" y="2397843"/>
            <a:ext cx="44907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Reference Labs</a:t>
            </a:r>
            <a:r>
              <a:rPr lang="en-US" dirty="0" smtClean="0">
                <a:latin typeface="Calibri" panose="020F0502020204030204" pitchFamily="34" charset="0"/>
              </a:rPr>
              <a:t> – can detect </a:t>
            </a:r>
            <a:r>
              <a:rPr lang="en-US" dirty="0">
                <a:latin typeface="Calibri" panose="020F0502020204030204" pitchFamily="34" charset="0"/>
              </a:rPr>
              <a:t>and confirm </a:t>
            </a:r>
            <a:r>
              <a:rPr lang="en-US" dirty="0" smtClean="0">
                <a:latin typeface="Calibri" panose="020F0502020204030204" pitchFamily="34" charset="0"/>
              </a:rPr>
              <a:t>threat agents, ensuring timely </a:t>
            </a:r>
            <a:r>
              <a:rPr lang="en-US" dirty="0">
                <a:latin typeface="Calibri" panose="020F0502020204030204" pitchFamily="34" charset="0"/>
              </a:rPr>
              <a:t>local response in the event of a threat. </a:t>
            </a:r>
            <a:r>
              <a:rPr lang="en-US" dirty="0" smtClean="0">
                <a:latin typeface="Calibri" panose="020F0502020204030204" pitchFamily="34" charset="0"/>
              </a:rPr>
              <a:t> Many </a:t>
            </a:r>
            <a:r>
              <a:rPr lang="en-US" dirty="0">
                <a:latin typeface="Calibri" panose="020F0502020204030204" pitchFamily="34" charset="0"/>
              </a:rPr>
              <a:t>reference labs </a:t>
            </a:r>
            <a:r>
              <a:rPr lang="en-US" dirty="0" smtClean="0">
                <a:latin typeface="Calibri" panose="020F0502020204030204" pitchFamily="34" charset="0"/>
              </a:rPr>
              <a:t>can produce </a:t>
            </a:r>
            <a:r>
              <a:rPr lang="en-US" dirty="0">
                <a:latin typeface="Calibri" panose="020F0502020204030204" pitchFamily="34" charset="0"/>
              </a:rPr>
              <a:t>conclusive </a:t>
            </a:r>
            <a:r>
              <a:rPr lang="en-US" dirty="0" smtClean="0">
                <a:latin typeface="Calibri" panose="020F0502020204030204" pitchFamily="34" charset="0"/>
              </a:rPr>
              <a:t>results – allowing </a:t>
            </a:r>
            <a:r>
              <a:rPr lang="en-US" dirty="0">
                <a:latin typeface="Calibri" panose="020F0502020204030204" pitchFamily="34" charset="0"/>
              </a:rPr>
              <a:t>local authorities to respond </a:t>
            </a:r>
            <a:r>
              <a:rPr lang="en-US" dirty="0" smtClean="0">
                <a:latin typeface="Calibri" panose="020F0502020204030204" pitchFamily="34" charset="0"/>
              </a:rPr>
              <a:t>quickly – rather than relying on </a:t>
            </a:r>
            <a:r>
              <a:rPr lang="en-US" dirty="0">
                <a:latin typeface="Calibri" panose="020F0502020204030204" pitchFamily="34" charset="0"/>
              </a:rPr>
              <a:t>confirmation from </a:t>
            </a:r>
            <a:r>
              <a:rPr lang="en-US" dirty="0" smtClean="0">
                <a:latin typeface="Calibri" panose="020F0502020204030204" pitchFamily="34" charset="0"/>
              </a:rPr>
              <a:t>a centralized lab (e.g. CDC)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0464" y="4594715"/>
            <a:ext cx="4259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Sentinel Labs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– e.g. thousands </a:t>
            </a:r>
            <a:r>
              <a:rPr lang="en-US" dirty="0">
                <a:latin typeface="Calibri" panose="020F0502020204030204" pitchFamily="34" charset="0"/>
              </a:rPr>
              <a:t>of hospital-based </a:t>
            </a:r>
            <a:r>
              <a:rPr lang="en-US" dirty="0" smtClean="0">
                <a:latin typeface="Calibri" panose="020F0502020204030204" pitchFamily="34" charset="0"/>
              </a:rPr>
              <a:t>labs – have </a:t>
            </a:r>
            <a:r>
              <a:rPr lang="en-US" dirty="0">
                <a:latin typeface="Calibri" panose="020F0502020204030204" pitchFamily="34" charset="0"/>
              </a:rPr>
              <a:t>direct contact with </a:t>
            </a:r>
            <a:r>
              <a:rPr lang="en-US" dirty="0" smtClean="0">
                <a:latin typeface="Calibri" panose="020F0502020204030204" pitchFamily="34" charset="0"/>
              </a:rPr>
              <a:t>patients and could </a:t>
            </a:r>
            <a:r>
              <a:rPr lang="en-US" dirty="0">
                <a:latin typeface="Calibri" panose="020F0502020204030204" pitchFamily="34" charset="0"/>
              </a:rPr>
              <a:t>be the first facility to spot a suspicious specimen.  </a:t>
            </a:r>
            <a:r>
              <a:rPr lang="en-US" dirty="0" smtClean="0">
                <a:latin typeface="Calibri" panose="020F0502020204030204" pitchFamily="34" charset="0"/>
              </a:rPr>
              <a:t>Sentinel Labs are responsible for referring </a:t>
            </a:r>
            <a:r>
              <a:rPr lang="en-US" dirty="0">
                <a:latin typeface="Calibri" panose="020F0502020204030204" pitchFamily="34" charset="0"/>
              </a:rPr>
              <a:t>a suspicious sample to the </a:t>
            </a:r>
            <a:r>
              <a:rPr lang="en-US" dirty="0" smtClean="0">
                <a:latin typeface="Calibri" panose="020F0502020204030204" pitchFamily="34" charset="0"/>
              </a:rPr>
              <a:t>correct reference </a:t>
            </a:r>
            <a:r>
              <a:rPr lang="en-US" dirty="0">
                <a:latin typeface="Calibri" panose="020F0502020204030204" pitchFamily="34" charset="0"/>
              </a:rPr>
              <a:t>lab.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706" y="6357668"/>
            <a:ext cx="67631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+mj-lt"/>
              </a:rPr>
              <a:t>Sources: </a:t>
            </a:r>
            <a:r>
              <a:rPr lang="en-US" sz="1100" dirty="0" smtClean="0">
                <a:latin typeface="+mj-lt"/>
                <a:hlinkClick r:id="rId3"/>
              </a:rPr>
              <a:t>h</a:t>
            </a:r>
            <a:r>
              <a:rPr lang="fr-FR" sz="1100" dirty="0" smtClean="0">
                <a:latin typeface="+mj-lt"/>
                <a:hlinkClick r:id="rId3"/>
              </a:rPr>
              <a:t>ttps</a:t>
            </a:r>
            <a:r>
              <a:rPr lang="fr-FR" sz="1100" dirty="0">
                <a:latin typeface="+mj-lt"/>
                <a:hlinkClick r:id="rId3"/>
              </a:rPr>
              <a:t>://</a:t>
            </a:r>
            <a:r>
              <a:rPr lang="fr-FR" sz="1100" dirty="0" smtClean="0">
                <a:latin typeface="+mj-lt"/>
                <a:hlinkClick r:id="rId3"/>
              </a:rPr>
              <a:t>emergency.cdc.gov/lrn/factsheet.asp</a:t>
            </a:r>
            <a:r>
              <a:rPr lang="fr-FR" sz="1100" dirty="0" smtClean="0">
                <a:latin typeface="+mj-lt"/>
              </a:rPr>
              <a:t>;</a:t>
            </a:r>
          </a:p>
          <a:p>
            <a:r>
              <a:rPr lang="fr-FR" sz="1100" dirty="0" smtClean="0">
                <a:latin typeface="+mj-lt"/>
                <a:hlinkClick r:id="rId4"/>
              </a:rPr>
              <a:t>https</a:t>
            </a:r>
            <a:r>
              <a:rPr lang="fr-FR" sz="1100" dirty="0">
                <a:latin typeface="+mj-lt"/>
                <a:hlinkClick r:id="rId4"/>
              </a:rPr>
              <a:t>://</a:t>
            </a:r>
            <a:r>
              <a:rPr lang="fr-FR" sz="1100" dirty="0" smtClean="0">
                <a:latin typeface="+mj-lt"/>
                <a:hlinkClick r:id="rId4"/>
              </a:rPr>
              <a:t>www.aphl.org/aboutAPHL/publications/Documents/PHPR_Data_Exchange_Brief_62016.pdf</a:t>
            </a:r>
            <a:endParaRPr lang="en-US" sz="11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17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857250"/>
            <a:ext cx="685800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27" y="887219"/>
            <a:ext cx="7972745" cy="659272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4" y="1790700"/>
            <a:ext cx="8924925" cy="495797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1. Health Security Threats and Drivers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2. Key Components of U.S. Public Health 	Security</a:t>
            </a:r>
          </a:p>
          <a:p>
            <a:pPr marL="1200150" lvl="1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New approaches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to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health care preparedness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3. Bioterrorism Preparedness and Response</a:t>
            </a:r>
          </a:p>
          <a:p>
            <a:pPr>
              <a:spcBef>
                <a:spcPts val="1800"/>
              </a:spcBef>
            </a:pPr>
            <a:r>
              <a:rPr lang="en-US" sz="3200" dirty="0" smtClean="0"/>
              <a:t>4. Nextgen health security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9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325" y="1051823"/>
            <a:ext cx="8051817" cy="1745672"/>
          </a:xfr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Weaknesses in our global health security system highlight the need for restructuring, nationally and globally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Content Placeholder 3" descr="WP] Broken Link Checker : ปลั๊กอิน Wordpress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7495"/>
            <a:ext cx="9144000" cy="4060505"/>
          </a:xfrm>
        </p:spPr>
      </p:pic>
    </p:spTree>
    <p:extLst>
      <p:ext uri="{BB962C8B-B14F-4D97-AF65-F5344CB8AC3E}">
        <p14:creationId xmlns:p14="http://schemas.microsoft.com/office/powerpoint/2010/main" val="153743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92" y="395833"/>
            <a:ext cx="8051817" cy="89004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Summary: Blueprint for </a:t>
            </a:r>
            <a:r>
              <a:rPr lang="en-US" sz="3600" dirty="0" smtClean="0"/>
              <a:t>Biodefense</a:t>
            </a:r>
            <a:br>
              <a:rPr lang="en-US" sz="3600" dirty="0" smtClean="0"/>
            </a:br>
            <a:r>
              <a:rPr lang="en-US" sz="3600" dirty="0" smtClean="0"/>
              <a:t>Leadership Reform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0367" y="1680011"/>
            <a:ext cx="8051817" cy="440646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/>
              <a:t>The challenge of leadership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en-US" sz="2000" dirty="0" smtClean="0"/>
              <a:t>Require centralized leadership to control, prioritize, coordinate, and hold agencies accountable toward common national biodefense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/>
              <a:t>The challenge to achieve coordination and accountability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en-US" sz="2000" dirty="0" smtClean="0"/>
              <a:t>Require a comprehensive biodefense strategy and a unified approach to budgeting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/>
              <a:t>The need for leadership to elevate coordination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en-US" sz="2000" dirty="0" smtClean="0"/>
              <a:t>U.S. biodefense is not solely a federal function. Increase coordination requires strengthening state, local, territorial, and trial biodefense capabilities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/>
              <a:t>The need for leadership to drive innovation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en-US" sz="2000" dirty="0" smtClean="0"/>
              <a:t>Increase focus on innovation because biological threats are imminent and complex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/>
          </a:p>
          <a:p>
            <a:pPr lvl="1" indent="0">
              <a:buNone/>
            </a:pPr>
            <a:endParaRPr lang="en-US" sz="2000" dirty="0" smtClean="0"/>
          </a:p>
          <a:p>
            <a:pPr marL="1028700" lvl="1">
              <a:buFont typeface="Wingdings" panose="05000000000000000000" pitchFamily="2" charset="2"/>
              <a:buChar char="v"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085" y="6563606"/>
            <a:ext cx="451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+mj-lt"/>
              </a:rPr>
              <a:t>http://www.biodefensestudy.org/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69" y="991641"/>
            <a:ext cx="1136640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019" y="-91038"/>
            <a:ext cx="8051817" cy="7829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Trust for America’s Health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65086" y="863322"/>
            <a:ext cx="625791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A public health and healthcare system		that is prepared for emergencies</a:t>
            </a:r>
          </a:p>
          <a:p>
            <a:endParaRPr lang="en-US" sz="1000" dirty="0" smtClean="0">
              <a:latin typeface="+mj-lt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Reform baseline abilities to diagnose, detect,                                and control health crises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Stable, sufficient funding for ongoing emergency preparedness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Improve federal leadership before, during, and                       after disasters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Support scientific and technological upgrades              (faster diagnostics, biosurveillance, countermeasures)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Modernize real-time, interoperable disease                   surveillance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Support medical countermeasure research,                        development, stockpiling and distribution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Maintain a robust, well-trained public health workforce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Develop new strategy for hospital and healthcare emergency preparedness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Support community resilience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9084" y="5343893"/>
            <a:ext cx="377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+mj-lt"/>
              </a:rPr>
              <a:t>Source: Blueprint for a Heathier America 2016. Trust for </a:t>
            </a:r>
            <a:r>
              <a:rPr lang="en-US" sz="800" dirty="0">
                <a:latin typeface="+mj-lt"/>
              </a:rPr>
              <a:t>America’s Health </a:t>
            </a:r>
            <a:endParaRPr lang="en-US" sz="800" dirty="0" smtClean="0">
              <a:latin typeface="+mj-lt"/>
            </a:endParaRPr>
          </a:p>
          <a:p>
            <a:r>
              <a:rPr lang="en-US" sz="800" dirty="0" smtClean="0">
                <a:latin typeface="+mj-lt"/>
              </a:rPr>
              <a:t>          http</a:t>
            </a:r>
            <a:r>
              <a:rPr lang="en-US" sz="800" dirty="0">
                <a:latin typeface="+mj-lt"/>
              </a:rPr>
              <a:t>://healthyamericans.org/reports/</a:t>
            </a:r>
            <a:endParaRPr lang="en-US" sz="800" dirty="0" smtClean="0">
              <a:latin typeface="+mj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0511" y="1801090"/>
            <a:ext cx="5412398" cy="4645557"/>
          </a:xfrm>
        </p:spPr>
        <p:txBody>
          <a:bodyPr/>
          <a:lstStyle/>
          <a:p>
            <a:pPr algn="r"/>
            <a:r>
              <a:rPr lang="en-US" i="1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334" y="1254372"/>
            <a:ext cx="3195667" cy="400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43" y="395833"/>
            <a:ext cx="8647043" cy="13591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Ebola:</a:t>
            </a:r>
            <a:br>
              <a:rPr lang="en-US" dirty="0" smtClean="0"/>
            </a:br>
            <a:r>
              <a:rPr lang="en-US" dirty="0" smtClean="0"/>
              <a:t>Observation and Field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98" y="1754986"/>
            <a:ext cx="6581519" cy="493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2" y="1075409"/>
            <a:ext cx="8051817" cy="45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7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77" y="2077222"/>
            <a:ext cx="6853608" cy="4062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5025" y="581819"/>
            <a:ext cx="7124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Increased Global Population … </a:t>
            </a:r>
          </a:p>
          <a:p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  With </a:t>
            </a:r>
            <a:r>
              <a:rPr lang="en-US" sz="3600" b="1" i="1" dirty="0" smtClean="0">
                <a:solidFill>
                  <a:srgbClr val="C00000"/>
                </a:solidFill>
                <a:latin typeface="+mj-lt"/>
              </a:rPr>
              <a:t>Urbanization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44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5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0434" y="6621827"/>
            <a:ext cx="8199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Ali S Khan- College of Public Health University of Nebraska Medical Center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64652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87" t="7381" r="11083" b="17951"/>
          <a:stretch/>
        </p:blipFill>
        <p:spPr>
          <a:xfrm>
            <a:off x="546092" y="395833"/>
            <a:ext cx="8051817" cy="612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" y="0"/>
            <a:ext cx="913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556" r="5555"/>
          <a:stretch/>
        </p:blipFill>
        <p:spPr>
          <a:xfrm>
            <a:off x="0" y="0"/>
            <a:ext cx="9144000" cy="6410848"/>
          </a:xfrm>
          <a:prstGeom prst="rect">
            <a:avLst/>
          </a:prstGeom>
          <a:noFill/>
          <a:ln w="2540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TextBox 2"/>
          <p:cNvSpPr txBox="1"/>
          <p:nvPr/>
        </p:nvSpPr>
        <p:spPr>
          <a:xfrm>
            <a:off x="90434" y="6521380"/>
            <a:ext cx="8199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Ali S Khan- College of Public Health University of Nebraska Medical Center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1190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861" y="22773"/>
            <a:ext cx="8390874" cy="1359153"/>
          </a:xfrm>
        </p:spPr>
        <p:txBody>
          <a:bodyPr>
            <a:normAutofit/>
          </a:bodyPr>
          <a:lstStyle/>
          <a:p>
            <a:r>
              <a:rPr lang="en-US" sz="4000" dirty="0"/>
              <a:t>Global Health Security Agenda		 (GHSA)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090" y="2053931"/>
            <a:ext cx="7778399" cy="465106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>
                <a:latin typeface="Calibri" panose="020F0502020204030204" pitchFamily="34" charset="0"/>
              </a:rPr>
              <a:t>	</a:t>
            </a:r>
            <a:r>
              <a:rPr lang="en-US" sz="2600" b="1" dirty="0" smtClean="0">
                <a:latin typeface="Calibri" panose="020F0502020204030204" pitchFamily="34" charset="0"/>
              </a:rPr>
              <a:t>Multilateral </a:t>
            </a:r>
            <a:r>
              <a:rPr lang="en-US" sz="2600" b="1" dirty="0">
                <a:latin typeface="Calibri" panose="020F0502020204030204" pitchFamily="34" charset="0"/>
              </a:rPr>
              <a:t>and multi-sectoral approach </a:t>
            </a:r>
            <a:r>
              <a:rPr lang="en-US" sz="2600" b="1" dirty="0" smtClean="0">
                <a:latin typeface="Calibri" panose="020F0502020204030204" pitchFamily="34" charset="0"/>
              </a:rPr>
              <a:t>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strengthen overall </a:t>
            </a:r>
            <a:r>
              <a:rPr lang="en-US" sz="2200" dirty="0">
                <a:latin typeface="Calibri" panose="020F0502020204030204" pitchFamily="34" charset="0"/>
              </a:rPr>
              <a:t>global capacity </a:t>
            </a:r>
            <a:r>
              <a:rPr lang="en-US" sz="2200" i="1" dirty="0">
                <a:latin typeface="Calibri" panose="020F0502020204030204" pitchFamily="34" charset="0"/>
              </a:rPr>
              <a:t>and each nation’s </a:t>
            </a:r>
            <a:r>
              <a:rPr lang="en-US" sz="2200" dirty="0">
                <a:latin typeface="Calibri" panose="020F0502020204030204" pitchFamily="34" charset="0"/>
              </a:rPr>
              <a:t>capacity 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to </a:t>
            </a:r>
            <a:r>
              <a:rPr lang="en-US" sz="2200" dirty="0">
                <a:latin typeface="Calibri" panose="020F0502020204030204" pitchFamily="34" charset="0"/>
              </a:rPr>
              <a:t>prevent, detect, and respond </a:t>
            </a:r>
            <a:r>
              <a:rPr lang="en-US" sz="2200" dirty="0" smtClean="0">
                <a:latin typeface="Calibri" panose="020F0502020204030204" pitchFamily="34" charset="0"/>
              </a:rPr>
              <a:t>to infectious disease threats – both human and animal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</a:rPr>
              <a:t>t</a:t>
            </a:r>
            <a:r>
              <a:rPr lang="en-US" sz="2200" dirty="0" smtClean="0">
                <a:latin typeface="Calibri" panose="020F0502020204030204" pitchFamily="34" charset="0"/>
              </a:rPr>
              <a:t>hreats occurring </a:t>
            </a:r>
            <a:r>
              <a:rPr lang="en-US" sz="2200" dirty="0">
                <a:latin typeface="Calibri" panose="020F0502020204030204" pitchFamily="34" charset="0"/>
              </a:rPr>
              <a:t>naturally or being spread accidentally or </a:t>
            </a:r>
            <a:r>
              <a:rPr lang="en-US" sz="2200" dirty="0" smtClean="0">
                <a:latin typeface="Calibri" panose="020F0502020204030204" pitchFamily="34" charset="0"/>
              </a:rPr>
              <a:t>deliberately</a:t>
            </a:r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</a:rPr>
              <a:t>•	Facilitates collaborative, capacity-building efforts </a:t>
            </a:r>
            <a:r>
              <a:rPr lang="en-US" sz="2200" dirty="0" smtClean="0">
                <a:latin typeface="Calibri" panose="020F0502020204030204" pitchFamily="34" charset="0"/>
              </a:rPr>
              <a:t>toward specific,	measurable </a:t>
            </a:r>
            <a:r>
              <a:rPr lang="en-US" sz="2200" dirty="0">
                <a:latin typeface="Calibri" panose="020F0502020204030204" pitchFamily="34" charset="0"/>
              </a:rPr>
              <a:t>targets around biological </a:t>
            </a:r>
            <a:r>
              <a:rPr lang="en-US" sz="2200" dirty="0" smtClean="0">
                <a:latin typeface="Calibri" panose="020F0502020204030204" pitchFamily="34" charset="0"/>
              </a:rPr>
              <a:t>threats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</a:rPr>
              <a:t> Accelerates </a:t>
            </a:r>
            <a:r>
              <a:rPr lang="en-US" sz="2200" dirty="0" smtClean="0">
                <a:latin typeface="Calibri" panose="020F0502020204030204" pitchFamily="34" charset="0"/>
              </a:rPr>
              <a:t>meeting the </a:t>
            </a:r>
            <a:r>
              <a:rPr lang="en-US" sz="2200" dirty="0">
                <a:latin typeface="Calibri" panose="020F0502020204030204" pitchFamily="34" charset="0"/>
              </a:rPr>
              <a:t>core capacities </a:t>
            </a:r>
            <a:r>
              <a:rPr lang="en-US" sz="2200" dirty="0" smtClean="0">
                <a:latin typeface="Calibri" panose="020F0502020204030204" pitchFamily="34" charset="0"/>
              </a:rPr>
              <a:t>required by:   </a:t>
            </a:r>
          </a:p>
          <a:p>
            <a:pPr marL="108585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WHO </a:t>
            </a:r>
            <a:r>
              <a:rPr lang="en-US" sz="2000" dirty="0">
                <a:latin typeface="Calibri" panose="020F0502020204030204" pitchFamily="34" charset="0"/>
              </a:rPr>
              <a:t>International Health Regulations (IHR</a:t>
            </a:r>
            <a:r>
              <a:rPr lang="en-US" sz="2000" dirty="0" smtClean="0">
                <a:latin typeface="Calibri" panose="020F0502020204030204" pitchFamily="34" charset="0"/>
              </a:rPr>
              <a:t>) </a:t>
            </a:r>
          </a:p>
          <a:p>
            <a:pPr marL="108585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World </a:t>
            </a:r>
            <a:r>
              <a:rPr lang="en-US" sz="2000" dirty="0">
                <a:latin typeface="Calibri" panose="020F0502020204030204" pitchFamily="34" charset="0"/>
              </a:rPr>
              <a:t>Organization of Animal Health's (OIE) Performance of Veterinary Services </a:t>
            </a:r>
            <a:r>
              <a:rPr lang="en-US" sz="2000" dirty="0" smtClean="0">
                <a:latin typeface="Calibri" panose="020F0502020204030204" pitchFamily="34" charset="0"/>
              </a:rPr>
              <a:t>Pathway </a:t>
            </a:r>
          </a:p>
          <a:p>
            <a:pPr marL="108585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</a:rPr>
              <a:t>o</a:t>
            </a:r>
            <a:r>
              <a:rPr lang="en-US" sz="2000" dirty="0" smtClean="0">
                <a:latin typeface="Calibri" panose="020F0502020204030204" pitchFamily="34" charset="0"/>
              </a:rPr>
              <a:t>ther </a:t>
            </a:r>
            <a:r>
              <a:rPr lang="en-US" sz="2000" dirty="0">
                <a:latin typeface="Calibri" panose="020F0502020204030204" pitchFamily="34" charset="0"/>
              </a:rPr>
              <a:t>relevant global health security </a:t>
            </a:r>
            <a:r>
              <a:rPr lang="en-US" sz="2000" dirty="0" smtClean="0">
                <a:latin typeface="Calibri" panose="020F0502020204030204" pitchFamily="34" charset="0"/>
              </a:rPr>
              <a:t>frameworks</a:t>
            </a:r>
            <a:endParaRPr lang="en-US" sz="20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>
            <a:off x="4305981" y="798032"/>
            <a:ext cx="1457510" cy="1307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861" y="6443381"/>
            <a:ext cx="3976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j-lt"/>
              </a:rPr>
              <a:t>Source</a:t>
            </a:r>
            <a:r>
              <a:rPr lang="en-US" sz="1100" dirty="0">
                <a:latin typeface="+mj-lt"/>
              </a:rPr>
              <a:t>:  </a:t>
            </a:r>
            <a:r>
              <a:rPr lang="en-US" sz="1100" dirty="0" smtClean="0">
                <a:latin typeface="+mj-lt"/>
                <a:hlinkClick r:id="rId3"/>
              </a:rPr>
              <a:t>https</a:t>
            </a:r>
            <a:r>
              <a:rPr lang="en-US" sz="1100" dirty="0">
                <a:latin typeface="+mj-lt"/>
                <a:hlinkClick r:id="rId3"/>
              </a:rPr>
              <a:t>://</a:t>
            </a:r>
            <a:r>
              <a:rPr lang="en-US" sz="1100" dirty="0" smtClean="0">
                <a:latin typeface="+mj-lt"/>
                <a:hlinkClick r:id="rId3"/>
              </a:rPr>
              <a:t>ghsagenda.org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1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79512" y="980729"/>
            <a:ext cx="6336940" cy="720080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Action Package Targets</a:t>
            </a:r>
            <a:endParaRPr lang="fi-FI" dirty="0"/>
          </a:p>
        </p:txBody>
      </p:sp>
      <p:pic>
        <p:nvPicPr>
          <p:cNvPr id="7" name="Picture 6" descr="Action Package Fact Sheet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1268760"/>
            <a:ext cx="2511544" cy="1743222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803798"/>
            <a:ext cx="2747082" cy="2893454"/>
          </a:xfrm>
          <a:prstGeom prst="rect">
            <a:avLst/>
          </a:prstGeom>
          <a:noFill/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772816"/>
            <a:ext cx="4032250" cy="3924436"/>
          </a:xfrm>
          <a:prstGeom prst="rect">
            <a:avLst/>
          </a:prstGeom>
          <a:noFill/>
        </p:spPr>
        <p:txBody>
          <a:bodyPr/>
          <a:lstStyle>
            <a:lvl1pPr marL="357188" indent="-357188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65113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900113" indent="-274638" algn="l" rtl="0" eaLnBrk="1" fontAlgn="base" hangingPunct="1">
              <a:lnSpc>
                <a:spcPct val="95000"/>
              </a:lnSpc>
              <a:spcBef>
                <a:spcPts val="540"/>
              </a:spcBef>
              <a:spcAft>
                <a:spcPct val="0"/>
              </a:spcAft>
              <a:buClr>
                <a:schemeClr val="accent1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165225" indent="-265113" algn="l" rtl="0" eaLnBrk="1" fontAlgn="base" hangingPunct="1">
              <a:lnSpc>
                <a:spcPct val="95000"/>
              </a:lnSpc>
              <a:spcBef>
                <a:spcPts val="54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1430338" indent="-265113" algn="l" rtl="0" eaLnBrk="1" fontAlgn="base" hangingPunct="1">
              <a:lnSpc>
                <a:spcPct val="95000"/>
              </a:lnSpc>
              <a:spcBef>
                <a:spcPts val="54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608263" indent="-26511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6pPr>
            <a:lvl7pPr marL="3065463" indent="-26511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7pPr>
            <a:lvl8pPr marL="3522663" indent="-26511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8pPr>
            <a:lvl9pPr marL="3979863" indent="-26511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kern="0" dirty="0"/>
              <a:t>The </a:t>
            </a:r>
            <a:r>
              <a:rPr lang="fi-FI" sz="1800" kern="0" dirty="0"/>
              <a:t>11 GHSA </a:t>
            </a:r>
            <a:r>
              <a:rPr lang="fi-FI" sz="1800" kern="0" dirty="0"/>
              <a:t>Action Packages cover 3 areas of action</a:t>
            </a:r>
          </a:p>
          <a:p>
            <a:pPr lvl="1"/>
            <a:r>
              <a:rPr lang="fi-FI" sz="1600" b="1" kern="0" dirty="0" err="1"/>
              <a:t>Prevent</a:t>
            </a:r>
            <a:r>
              <a:rPr lang="fi-FI" sz="1600" b="1" kern="0" dirty="0"/>
              <a:t> </a:t>
            </a:r>
            <a:r>
              <a:rPr lang="fi-FI" sz="1600" kern="0" dirty="0" err="1"/>
              <a:t>Avoidable</a:t>
            </a:r>
            <a:r>
              <a:rPr lang="fi-FI" sz="1600" kern="0" dirty="0"/>
              <a:t> </a:t>
            </a:r>
            <a:r>
              <a:rPr lang="fi-FI" sz="1600" kern="0" dirty="0" err="1"/>
              <a:t>Epidemics</a:t>
            </a:r>
            <a:endParaRPr lang="fi-FI" sz="1600" kern="0" dirty="0"/>
          </a:p>
          <a:p>
            <a:pPr lvl="1"/>
            <a:r>
              <a:rPr lang="fi-FI" sz="1600" b="1" kern="0" dirty="0" err="1"/>
              <a:t>Detect</a:t>
            </a:r>
            <a:r>
              <a:rPr lang="fi-FI" sz="1600" b="1" kern="0" dirty="0"/>
              <a:t> </a:t>
            </a:r>
            <a:r>
              <a:rPr lang="fi-FI" sz="1600" kern="0" dirty="0" err="1"/>
              <a:t>Threats</a:t>
            </a:r>
            <a:r>
              <a:rPr lang="fi-FI" sz="1600" kern="0" dirty="0"/>
              <a:t> </a:t>
            </a:r>
            <a:r>
              <a:rPr lang="fi-FI" sz="1600" kern="0" dirty="0" err="1"/>
              <a:t>Early</a:t>
            </a:r>
            <a:endParaRPr lang="fi-FI" sz="1600" kern="0" dirty="0"/>
          </a:p>
          <a:p>
            <a:pPr lvl="1"/>
            <a:r>
              <a:rPr lang="fi-FI" sz="1600" b="1" kern="0" dirty="0" err="1"/>
              <a:t>Respond</a:t>
            </a:r>
            <a:r>
              <a:rPr lang="fi-FI" sz="1600" b="1" kern="0" dirty="0"/>
              <a:t> </a:t>
            </a:r>
            <a:r>
              <a:rPr lang="fi-FI" sz="1600" kern="0" dirty="0" err="1"/>
              <a:t>Rapidly</a:t>
            </a:r>
            <a:r>
              <a:rPr lang="fi-FI" sz="1600" kern="0" dirty="0"/>
              <a:t> and </a:t>
            </a:r>
            <a:r>
              <a:rPr lang="fi-FI" sz="1600" kern="0" dirty="0" err="1"/>
              <a:t>Effectively</a:t>
            </a:r>
            <a:endParaRPr lang="fi-FI" sz="1600" kern="0" dirty="0"/>
          </a:p>
          <a:p>
            <a:r>
              <a:rPr lang="en-US" sz="2000" dirty="0"/>
              <a:t>Five-Year Target for each country:</a:t>
            </a:r>
          </a:p>
          <a:p>
            <a:pPr marL="268287" lvl="1" indent="0">
              <a:buNone/>
            </a:pPr>
            <a:r>
              <a:rPr lang="en-US" sz="1600" dirty="0" smtClean="0"/>
              <a:t>	-- Real-time </a:t>
            </a:r>
            <a:r>
              <a:rPr lang="en-US" sz="1600" dirty="0" err="1"/>
              <a:t>biosurveillance</a:t>
            </a:r>
            <a:r>
              <a:rPr lang="en-US" sz="1600" dirty="0"/>
              <a:t> </a:t>
            </a:r>
          </a:p>
          <a:p>
            <a:pPr marL="268287" lvl="1" indent="0">
              <a:buNone/>
            </a:pPr>
            <a:r>
              <a:rPr lang="en-US" sz="1600" dirty="0" smtClean="0"/>
              <a:t>	-- A </a:t>
            </a:r>
            <a:r>
              <a:rPr lang="en-US" sz="1600" dirty="0"/>
              <a:t>national laboratory system </a:t>
            </a:r>
          </a:p>
          <a:p>
            <a:pPr marL="268287" lvl="1" indent="0">
              <a:buNone/>
            </a:pPr>
            <a:r>
              <a:rPr lang="en-US" sz="1600" dirty="0" smtClean="0"/>
              <a:t>	-- Effective </a:t>
            </a:r>
            <a:r>
              <a:rPr lang="en-US" sz="1600" dirty="0"/>
              <a:t>modern point-of-care and laboratory-based diagnostics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09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12738" y="3245013"/>
            <a:ext cx="7033087" cy="3221102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alisto MT" panose="02040603050505030304" pitchFamily="18" charset="0"/>
              </a:rPr>
              <a:t>When it comes to </a:t>
            </a:r>
            <a:endParaRPr lang="en-US" sz="5400" dirty="0" smtClean="0">
              <a:latin typeface="Calisto MT" panose="02040603050505030304" pitchFamily="18" charset="0"/>
            </a:endParaRPr>
          </a:p>
          <a:p>
            <a:r>
              <a:rPr lang="en-US" sz="5400" dirty="0" smtClean="0">
                <a:latin typeface="Calisto MT" panose="02040603050505030304" pitchFamily="18" charset="0"/>
              </a:rPr>
              <a:t>global </a:t>
            </a:r>
            <a:r>
              <a:rPr lang="en-US" sz="5400" dirty="0">
                <a:latin typeface="Calisto MT" panose="02040603050505030304" pitchFamily="18" charset="0"/>
              </a:rPr>
              <a:t>health, there is </a:t>
            </a:r>
            <a:r>
              <a:rPr lang="en-US" sz="5400" dirty="0" smtClean="0">
                <a:latin typeface="Calisto MT" panose="02040603050505030304" pitchFamily="18" charset="0"/>
              </a:rPr>
              <a:t>         no “</a:t>
            </a:r>
            <a:r>
              <a:rPr lang="en-US" sz="5400" dirty="0">
                <a:latin typeface="Calisto MT" panose="02040603050505030304" pitchFamily="18" charset="0"/>
              </a:rPr>
              <a:t>them”... only “us</a:t>
            </a:r>
            <a:r>
              <a:rPr lang="en-US" sz="5400" dirty="0" smtClean="0">
                <a:latin typeface="Calisto MT" panose="02040603050505030304" pitchFamily="18" charset="0"/>
              </a:rPr>
              <a:t>.”</a:t>
            </a:r>
            <a:endParaRPr lang="en-US" dirty="0" smtClean="0"/>
          </a:p>
          <a:p>
            <a:endParaRPr lang="en-US" dirty="0"/>
          </a:p>
          <a:p>
            <a:r>
              <a:rPr lang="en-US" sz="2400" dirty="0" smtClean="0">
                <a:latin typeface="Calisto MT" panose="02040603050505030304" pitchFamily="18" charset="0"/>
              </a:rPr>
              <a:t>						–  </a:t>
            </a:r>
            <a:r>
              <a:rPr lang="en-US" sz="2800" dirty="0" smtClean="0">
                <a:latin typeface="Calisto MT" panose="02040603050505030304" pitchFamily="18" charset="0"/>
              </a:rPr>
              <a:t>Global </a:t>
            </a:r>
            <a:r>
              <a:rPr lang="en-US" sz="2800" dirty="0">
                <a:latin typeface="Calisto MT" panose="02040603050505030304" pitchFamily="18" charset="0"/>
              </a:rPr>
              <a:t>Health Council</a:t>
            </a:r>
          </a:p>
        </p:txBody>
      </p:sp>
      <p:pic>
        <p:nvPicPr>
          <p:cNvPr id="6148" name="Picture 4" descr="https://cdn1.sph.harvard.edu/wp-content/uploads/sites/21/2013/04/GHP_Symposium-415x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08" y="229763"/>
            <a:ext cx="3827361" cy="288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9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92" y="503434"/>
            <a:ext cx="8051817" cy="1056343"/>
          </a:xfrm>
        </p:spPr>
        <p:txBody>
          <a:bodyPr/>
          <a:lstStyle/>
          <a:p>
            <a:pPr algn="ctr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56" y="2501132"/>
            <a:ext cx="8051817" cy="3950310"/>
          </a:xfrm>
        </p:spPr>
        <p:txBody>
          <a:bodyPr>
            <a:normAutofit/>
          </a:bodyPr>
          <a:lstStyle/>
          <a:p>
            <a:pPr marL="914400" lvl="2" indent="0" algn="ctr">
              <a:buNone/>
            </a:pPr>
            <a:r>
              <a:rPr lang="en-US" sz="2800" dirty="0">
                <a:latin typeface="Calibri" panose="020F0502020204030204" pitchFamily="34" charset="0"/>
              </a:rPr>
              <a:t>Trang K. Hoang</a:t>
            </a:r>
            <a:r>
              <a:rPr lang="en-US" sz="2800" dirty="0" smtClean="0">
                <a:latin typeface="Calibri" panose="020F0502020204030204" pitchFamily="34" charset="0"/>
              </a:rPr>
              <a:t>, BS, </a:t>
            </a:r>
            <a:r>
              <a:rPr lang="en-US" sz="2800" dirty="0">
                <a:latin typeface="Calibri" panose="020F0502020204030204" pitchFamily="34" charset="0"/>
              </a:rPr>
              <a:t>MPH-Candidate</a:t>
            </a:r>
          </a:p>
          <a:p>
            <a:pPr marL="914400" lvl="2" indent="0" algn="ctr">
              <a:buNone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marL="914400" lvl="2" indent="0" algn="ctr"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Matthew </a:t>
            </a:r>
            <a:r>
              <a:rPr lang="en-US" sz="2800" dirty="0">
                <a:latin typeface="Calibri" panose="020F0502020204030204" pitchFamily="34" charset="0"/>
              </a:rPr>
              <a:t>Bosley, MD, FAAP, MPH-Candidate</a:t>
            </a:r>
          </a:p>
          <a:p>
            <a:pPr marL="914400" lvl="2" indent="0" algn="ctr">
              <a:buNone/>
            </a:pPr>
            <a:endParaRPr lang="en-US" sz="2800" dirty="0">
              <a:latin typeface="Calibri" panose="020F0502020204030204" pitchFamily="34" charset="0"/>
            </a:endParaRPr>
          </a:p>
          <a:p>
            <a:pPr marL="914400" lvl="2" indent="0" algn="ctr">
              <a:buNone/>
            </a:pPr>
            <a:endParaRPr lang="en-US" sz="2800" dirty="0">
              <a:latin typeface="Calibri" panose="020F0502020204030204" pitchFamily="34" charset="0"/>
            </a:endParaRPr>
          </a:p>
          <a:p>
            <a:pPr marL="914400" lvl="2" indent="0" algn="ctr">
              <a:buNone/>
            </a:pPr>
            <a:endParaRPr lang="en-US" sz="2800" dirty="0">
              <a:latin typeface="Calibri" panose="020F050202020403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4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688" y="263027"/>
            <a:ext cx="8051817" cy="74716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Graying of the Global Population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" y="1330234"/>
            <a:ext cx="8515350" cy="4784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030" y="6435090"/>
            <a:ext cx="6675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Source: </a:t>
            </a:r>
            <a:r>
              <a:rPr lang="en-US" sz="900" dirty="0" err="1" smtClean="0"/>
              <a:t>Hayutin</a:t>
            </a:r>
            <a:r>
              <a:rPr lang="en-US" sz="900" dirty="0" smtClean="0"/>
              <a:t> A., (NA) Graying of the Global Population  Vol. 17, No. 4 Public Policy and Aging Report.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1623060" y="2621935"/>
            <a:ext cx="3017520" cy="9233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Relative aging in developing countries begins to increase around 2015 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6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4582"/>
            <a:ext cx="7772400" cy="71753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+mj-lt"/>
              </a:rPr>
              <a:t>International Travel</a:t>
            </a:r>
            <a:endParaRPr lang="en-US" sz="3600" dirty="0">
              <a:latin typeface="+mj-lt"/>
            </a:endParaRPr>
          </a:p>
        </p:txBody>
      </p:sp>
      <p:pic>
        <p:nvPicPr>
          <p:cNvPr id="75778" name="Picture 2" descr="http://www.arlt-lectures.com/globaltourism20092020.jpg"/>
          <p:cNvPicPr>
            <a:picLocks noChangeAspect="1" noChangeArrowheads="1"/>
          </p:cNvPicPr>
          <p:nvPr/>
        </p:nvPicPr>
        <p:blipFill rotWithShape="1">
          <a:blip r:embed="rId2" cstate="print"/>
          <a:srcRect r="4560"/>
          <a:stretch/>
        </p:blipFill>
        <p:spPr bwMode="auto">
          <a:xfrm>
            <a:off x="-2" y="1250753"/>
            <a:ext cx="9144001" cy="4553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82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403"/>
            <a:ext cx="9144000" cy="86902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International Trade Routes</a:t>
            </a:r>
            <a:endParaRPr lang="en-US" sz="3600" dirty="0"/>
          </a:p>
        </p:txBody>
      </p:sp>
      <p:pic>
        <p:nvPicPr>
          <p:cNvPr id="9218" name="Picture 2" descr="http://www.divergingmarkets.com/wp-content/uploads/2013/04/2013.04.16.Global-Shipping-Routes.pn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791"/>
            <a:ext cx="9144860" cy="457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389531"/>
            <a:ext cx="8035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4"/>
              </a:rPr>
              <a:t>http://www.dailymail.co.uk/sciencetech/article-2636152/Watch-worlds-ships-sail-planets-oceans-REAL-TIME-Interactive-map-reveals-crowded-routes-taken-worlds-vessels.html</a:t>
            </a:r>
            <a:r>
              <a:rPr lang="en-US" sz="1000" dirty="0"/>
              <a:t>. Retrieved June 23, 2016</a:t>
            </a:r>
          </a:p>
        </p:txBody>
      </p:sp>
    </p:spTree>
    <p:extLst>
      <p:ext uri="{BB962C8B-B14F-4D97-AF65-F5344CB8AC3E}">
        <p14:creationId xmlns:p14="http://schemas.microsoft.com/office/powerpoint/2010/main" val="38326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Med_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5567</TotalTime>
  <Words>2497</Words>
  <Application>Microsoft Office PowerPoint</Application>
  <PresentationFormat>On-screen Show (4:3)</PresentationFormat>
  <Paragraphs>584</Paragraphs>
  <Slides>68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Arial</vt:lpstr>
      <vt:lpstr>Arial-BoldMT</vt:lpstr>
      <vt:lpstr>Calibri</vt:lpstr>
      <vt:lpstr>Calisto MT</vt:lpstr>
      <vt:lpstr>Courier New</vt:lpstr>
      <vt:lpstr>Franklin Gothic Medium</vt:lpstr>
      <vt:lpstr>Monotype Sorts</vt:lpstr>
      <vt:lpstr>Times New Roman</vt:lpstr>
      <vt:lpstr>Wingdings</vt:lpstr>
      <vt:lpstr>NeMed_Presentation</vt:lpstr>
      <vt:lpstr>Photo Editor Photo</vt:lpstr>
      <vt:lpstr>Image File</vt:lpstr>
      <vt:lpstr>Critical Elements of National Health Security</vt:lpstr>
      <vt:lpstr>Objectives</vt:lpstr>
      <vt:lpstr>Objectives</vt:lpstr>
      <vt:lpstr>PowerPoint Presentation</vt:lpstr>
      <vt:lpstr>In an age of increasing complexity and uncertainty, there are many forces of change, or “drivers,” reshaping our world. </vt:lpstr>
      <vt:lpstr>PowerPoint Presentation</vt:lpstr>
      <vt:lpstr>Graying of the Global Population</vt:lpstr>
      <vt:lpstr>International Travel</vt:lpstr>
      <vt:lpstr>International Trade Routes</vt:lpstr>
      <vt:lpstr>PowerPoint Presentation</vt:lpstr>
      <vt:lpstr>Public Health Risks</vt:lpstr>
      <vt:lpstr>PowerPoint Presentation</vt:lpstr>
      <vt:lpstr>Analysis of Regional Natural   Disasters  </vt:lpstr>
      <vt:lpstr>PowerPoint Presentation</vt:lpstr>
      <vt:lpstr>Bioterrorism</vt:lpstr>
      <vt:lpstr>Bioterrorism</vt:lpstr>
      <vt:lpstr>PowerPoint Presentation</vt:lpstr>
      <vt:lpstr>Objectives</vt:lpstr>
      <vt:lpstr>PowerPoint Presentation</vt:lpstr>
      <vt:lpstr>  U.S. Doctrine:  The National Preparedness System</vt:lpstr>
      <vt:lpstr>National Health Security</vt:lpstr>
      <vt:lpstr>National Preparedness Goal   5 Mission Areas</vt:lpstr>
      <vt:lpstr>U.S. National Preparedness</vt:lpstr>
      <vt:lpstr>Federal Response to Public Health   Emergencies </vt:lpstr>
      <vt:lpstr>National Incident Management System </vt:lpstr>
      <vt:lpstr>National Response Framework and CDC’s Role </vt:lpstr>
      <vt:lpstr>PowerPoint Presentation</vt:lpstr>
      <vt:lpstr>Public Health Preparedness Capabilities:   National Standards  for State and  Local Planning</vt:lpstr>
      <vt:lpstr>There are 15  Public Health Capabilities:</vt:lpstr>
      <vt:lpstr>Hospital Preparedness Program</vt:lpstr>
      <vt:lpstr>Healthcare Preparedness Capabilities:  National Guidance  for Healthcare System  Preparedness</vt:lpstr>
      <vt:lpstr>Public Health and Healthcare Preparedness  Have Eight Common Capabilities</vt:lpstr>
      <vt:lpstr>PowerPoint Presentation</vt:lpstr>
      <vt:lpstr> How the U.S Is Doing </vt:lpstr>
      <vt:lpstr>U.S National Health Security   Preparedness by State </vt:lpstr>
      <vt:lpstr>U.S. National Preparedness Trend,  2013-2015</vt:lpstr>
      <vt:lpstr>Objectives</vt:lpstr>
      <vt:lpstr>New “Old Paradigm” </vt:lpstr>
      <vt:lpstr>Nebraska Biocontainment Unit </vt:lpstr>
      <vt:lpstr>Healthcare Response to High-Hazard Pathogens</vt:lpstr>
      <vt:lpstr>Hospital Biodefense</vt:lpstr>
      <vt:lpstr>Other Recommendations from the National Blueprint for Biodefense</vt:lpstr>
      <vt:lpstr>PowerPoint Presentation</vt:lpstr>
      <vt:lpstr>Ebola Online Training</vt:lpstr>
      <vt:lpstr>Objectives</vt:lpstr>
      <vt:lpstr>PowerPoint Presentation</vt:lpstr>
      <vt:lpstr>(N = 435)*</vt:lpstr>
      <vt:lpstr>Epidemiological Clues of Bioterrorism </vt:lpstr>
      <vt:lpstr>PowerPoint Presentation</vt:lpstr>
      <vt:lpstr>Public Health Response to Bioterrorism</vt:lpstr>
      <vt:lpstr>Public Health Response to Bioterrorism (cont.)</vt:lpstr>
      <vt:lpstr>   Laboratory Response    Network in U.S. </vt:lpstr>
      <vt:lpstr>LRN Structure for Biological Threats</vt:lpstr>
      <vt:lpstr>Objectives</vt:lpstr>
      <vt:lpstr>Weaknesses in our global health security system highlight the need for restructuring, nationally and globally</vt:lpstr>
      <vt:lpstr>Summary: Blueprint for Biodefense Leadership Reform</vt:lpstr>
      <vt:lpstr>Trust for America’s Health</vt:lpstr>
      <vt:lpstr>Ebola: Observation and Field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Health Security Agenda   (GHSA)</vt:lpstr>
      <vt:lpstr>Action Package Targets</vt:lpstr>
      <vt:lpstr>PowerPoint Presentation</vt:lpstr>
      <vt:lpstr>Acknowledgements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Ali S. Khan</cp:lastModifiedBy>
  <cp:revision>202</cp:revision>
  <cp:lastPrinted>2016-10-10T18:55:44Z</cp:lastPrinted>
  <dcterms:created xsi:type="dcterms:W3CDTF">2014-09-17T15:14:42Z</dcterms:created>
  <dcterms:modified xsi:type="dcterms:W3CDTF">2016-10-26T20:07:38Z</dcterms:modified>
</cp:coreProperties>
</file>